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258" r:id="rId3"/>
    <p:sldId id="256" r:id="rId4"/>
    <p:sldId id="269" r:id="rId5"/>
    <p:sldId id="281" r:id="rId6"/>
    <p:sldId id="260" r:id="rId7"/>
    <p:sldId id="257" r:id="rId8"/>
    <p:sldId id="284" r:id="rId9"/>
    <p:sldId id="278" r:id="rId10"/>
    <p:sldId id="285" r:id="rId11"/>
    <p:sldId id="268" r:id="rId12"/>
    <p:sldId id="286" r:id="rId13"/>
    <p:sldId id="271" r:id="rId14"/>
    <p:sldId id="272" r:id="rId15"/>
    <p:sldId id="273" r:id="rId16"/>
    <p:sldId id="274" r:id="rId17"/>
    <p:sldId id="282" r:id="rId18"/>
    <p:sldId id="266" r:id="rId19"/>
    <p:sldId id="279" r:id="rId20"/>
    <p:sldId id="280" r:id="rId21"/>
    <p:sldId id="283" r:id="rId22"/>
    <p:sldId id="265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9112"/>
    <a:srgbClr val="F76E11"/>
    <a:srgbClr val="E1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68" y="-19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F14C7-3D93-F446-B3C3-1DAF4E56CD9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E94FF-791C-D94D-B0B5-21AC9B12A3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view video here: https://</a:t>
            </a:r>
            <a:r>
              <a:rPr lang="en-US" dirty="0" err="1" smtClean="0"/>
              <a:t>www.youtube.com/watch?v</a:t>
            </a:r>
            <a:r>
              <a:rPr lang="en-US" dirty="0" smtClean="0"/>
              <a:t>=68HObyvsKSk&amp;list=PLDC43542E70FA7CDB</a:t>
            </a:r>
            <a:endParaRPr lang="en-AU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Possibly purple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Possibly purple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E94FF-791C-D94D-B0B5-21AC9B12A30C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81C65-59A4-694B-881A-2489014B8712}" type="datetimeFigureOut">
              <a:rPr lang="en-US" smtClean="0"/>
              <a:pPr/>
              <a:t>11/20/14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EF059-8BE9-B04E-A7E4-738EB653A6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0.png"/><Relationship Id="rId5" Type="http://schemas.openxmlformats.org/officeDocument/2006/relationships/image" Target="../media/image2.pn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2.png"/><Relationship Id="rId5" Type="http://schemas.openxmlformats.org/officeDocument/2006/relationships/image" Target="../media/image2.pn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youtu.be/k_lArsIjRSI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youtu.be/nwDHDQaNJEU?list=UU-Cn4yGv4sFg4HadshohpV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0378" y="2446288"/>
            <a:ext cx="7537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9112"/>
                </a:solidFill>
                <a:latin typeface="Helvetica"/>
              </a:rPr>
              <a:t>THE IMPACT OF CHAPLAINCY</a:t>
            </a:r>
            <a:endParaRPr lang="en-US" sz="7200" b="1" dirty="0">
              <a:solidFill>
                <a:srgbClr val="FF9112"/>
              </a:solidFill>
              <a:latin typeface="Helvetica"/>
            </a:endParaRPr>
          </a:p>
        </p:txBody>
      </p:sp>
      <p:pic>
        <p:nvPicPr>
          <p:cNvPr id="6" name="Picture 5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709" y="274379"/>
            <a:ext cx="1991466" cy="1856046"/>
          </a:xfrm>
          <a:prstGeom prst="rect">
            <a:avLst/>
          </a:prstGeom>
        </p:spPr>
      </p:pic>
      <p:pic>
        <p:nvPicPr>
          <p:cNvPr id="7" name="Picture 6" descr="IMG_1366_NSCSW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477" y="5318061"/>
            <a:ext cx="1557698" cy="1038465"/>
          </a:xfrm>
          <a:prstGeom prst="rect">
            <a:avLst/>
          </a:prstGeom>
        </p:spPr>
      </p:pic>
      <p:pic>
        <p:nvPicPr>
          <p:cNvPr id="8" name="Picture 7" descr="IMG_5981_Adventure cam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536" y="5318061"/>
            <a:ext cx="1557698" cy="1038465"/>
          </a:xfrm>
          <a:prstGeom prst="rect">
            <a:avLst/>
          </a:prstGeom>
        </p:spPr>
      </p:pic>
      <p:pic>
        <p:nvPicPr>
          <p:cNvPr id="9" name="Picture 8" descr="IMG_9124_Dispelling myth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93" y="5316589"/>
            <a:ext cx="1583408" cy="1055605"/>
          </a:xfrm>
          <a:prstGeom prst="rect">
            <a:avLst/>
          </a:prstGeom>
        </p:spPr>
      </p:pic>
      <p:pic>
        <p:nvPicPr>
          <p:cNvPr id="14" name="Picture 13" descr="IMG_953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4175" y="5293610"/>
            <a:ext cx="1594375" cy="1062916"/>
          </a:xfrm>
          <a:prstGeom prst="rect">
            <a:avLst/>
          </a:prstGeom>
        </p:spPr>
      </p:pic>
      <p:pic>
        <p:nvPicPr>
          <p:cNvPr id="16" name="Picture 15" descr="Pine Rivers Special School - August 2014 -  00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4792" y="5300921"/>
            <a:ext cx="1583408" cy="1055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9" name="Picture 8" descr="community-develop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74039"/>
            <a:ext cx="5170943" cy="365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1689100"/>
            <a:ext cx="8547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help to build strong links between the school and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the wider community. They network with school-based support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staff, community based organisations, churches and other networks to mobilise the resources of the community to support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needs</a:t>
            </a:r>
            <a:r>
              <a:rPr lang="en-US" sz="2400" baseline="30000" dirty="0" smtClean="0">
                <a:solidFill>
                  <a:schemeClr val="bg1"/>
                </a:solidFill>
              </a:rPr>
              <a:t> i.e.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</a:rPr>
              <a:t>b</a:t>
            </a:r>
            <a:r>
              <a:rPr lang="en-US" sz="2400" baseline="30000" dirty="0" smtClean="0">
                <a:solidFill>
                  <a:schemeClr val="bg1"/>
                </a:solidFill>
              </a:rPr>
              <a:t>reakfast, shoes and uniforms.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 descr="Community Development 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01" y="3258760"/>
            <a:ext cx="4851399" cy="3234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014 Infographics Powerpoint - GREY BACKGROUND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4459941"/>
            <a:ext cx="5723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E1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651" y="1396109"/>
            <a:ext cx="8136965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participate in general school activities e.g.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camps, excursions, sports day or coaching team sport. This may involve:</a:t>
            </a:r>
          </a:p>
          <a:p>
            <a:endParaRPr lang="en-US" sz="2400" baseline="30000" dirty="0" smtClean="0">
              <a:solidFill>
                <a:schemeClr val="bg1"/>
              </a:solidFill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Participating in general school activities and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contributing to building a positive school </a:t>
            </a:r>
          </a:p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  environment.</a:t>
            </a:r>
          </a:p>
          <a:p>
            <a:pPr>
              <a:buFont typeface="Arial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Developing voluntary activities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for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students that build a positive school culture and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 </a:t>
            </a:r>
          </a:p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enhance personal wellbeing for students. </a:t>
            </a:r>
          </a:p>
          <a:p>
            <a:r>
              <a:rPr lang="en-US" sz="2000" baseline="30000" dirty="0" smtClean="0">
                <a:solidFill>
                  <a:schemeClr val="bg1"/>
                </a:solidFill>
                <a:latin typeface="Helvetica"/>
              </a:rPr>
              <a:t> </a:t>
            </a:r>
          </a:p>
        </p:txBody>
      </p:sp>
      <p:pic>
        <p:nvPicPr>
          <p:cNvPr id="16" name="Picture 15" descr="extra-curricular-activiti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51" y="596900"/>
            <a:ext cx="5294387" cy="356617"/>
          </a:xfrm>
          <a:prstGeom prst="rect">
            <a:avLst/>
          </a:prstGeom>
        </p:spPr>
      </p:pic>
      <p:pic>
        <p:nvPicPr>
          <p:cNvPr id="20" name="Picture 19" descr="SUQLD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10" name="Picture 9" descr="EXTRA CURRICLAR ACTIVIT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0" y="3677350"/>
            <a:ext cx="4305300" cy="287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014 Infographics Powerpoint - GREY BACKGROUND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4459941"/>
            <a:ext cx="57239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E1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951" y="1600200"/>
            <a:ext cx="84171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support the learning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environment through classroom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activities (under the direction of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the teacher) and other structured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programs in order to provide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further </a:t>
            </a:r>
          </a:p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social, emotional or spiritual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support, particularly with students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at risk of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disengagement.</a:t>
            </a:r>
            <a:endParaRPr lang="en-US" sz="2400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15" name="Picture 14" descr="educational-suppo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51" y="579119"/>
            <a:ext cx="4306833" cy="365761"/>
          </a:xfrm>
          <a:prstGeom prst="rect">
            <a:avLst/>
          </a:prstGeom>
        </p:spPr>
      </p:pic>
      <p:pic>
        <p:nvPicPr>
          <p:cNvPr id="20" name="Picture 19" descr="SUQLD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10" name="Picture 9" descr="Educational Support Ima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150" y="3067329"/>
            <a:ext cx="4692650" cy="351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 Infographics Powerpo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What chaplains do </a:t>
            </a:r>
          </a:p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-Breakfast Clubs</a:t>
            </a:r>
            <a:endParaRPr lang="en-US" sz="4400" b="1" dirty="0">
              <a:solidFill>
                <a:srgbClr val="FF9112"/>
              </a:solidFill>
              <a:latin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" y="3105835"/>
            <a:ext cx="6515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Please view video here: </a:t>
            </a:r>
            <a:r>
              <a:rPr lang="en-US" dirty="0" smtClean="0">
                <a:hlinkClick r:id="rId4"/>
              </a:rPr>
              <a:t>http://youtu.be/k_lArsIjRSI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198" y="2251611"/>
            <a:ext cx="8382000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 Many Principals and others, including Members here, will attest to the value of chaplains in the recent events [2013 Bundaberg Flood]… Chaplains have certainly provided great support, not just in Bundaberg, but throughout the state.” </a:t>
            </a:r>
          </a:p>
          <a:p>
            <a:endParaRPr lang="en-US" sz="3200" dirty="0" smtClean="0">
              <a:solidFill>
                <a:srgbClr val="FF9112"/>
              </a:solidFill>
            </a:endParaRPr>
          </a:p>
          <a:p>
            <a:r>
              <a:rPr lang="en-US" sz="3200" b="1" i="1" baseline="30000" dirty="0" smtClean="0">
                <a:solidFill>
                  <a:srgbClr val="FF9112"/>
                </a:solidFill>
                <a:latin typeface="Helvetica"/>
              </a:rPr>
              <a:t>— Hon JP Langbroek, Minister for Education</a:t>
            </a:r>
          </a:p>
          <a:p>
            <a:endParaRPr lang="en-US" sz="2000" dirty="0" smtClean="0"/>
          </a:p>
          <a:p>
            <a:endParaRPr lang="en-US" sz="2000" i="1" dirty="0" smtClean="0">
              <a:latin typeface="Helvetica"/>
            </a:endParaRPr>
          </a:p>
          <a:p>
            <a:endParaRPr lang="en-AU" sz="2000" dirty="0" smtClean="0"/>
          </a:p>
          <a:p>
            <a:endParaRPr lang="en-US" sz="2000" i="1" dirty="0" smtClean="0">
              <a:latin typeface="Helvetica"/>
            </a:endParaRPr>
          </a:p>
        </p:txBody>
      </p:sp>
      <p:pic>
        <p:nvPicPr>
          <p:cNvPr id="10" name="Picture 9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198" y="1270000"/>
            <a:ext cx="8382000" cy="577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>
                <a:solidFill>
                  <a:schemeClr val="bg1"/>
                </a:solidFill>
              </a:rPr>
              <a:t>“I’ve worked with children who face tough times in their lives, but I’ve also been there to celebrate their triumphs. The thing that I love most about chaplaincy is that it’s about journeying with young people and families. It’s about listening… just being there, without any agenda… and supporting them in any way I can.” </a:t>
            </a:r>
          </a:p>
          <a:p>
            <a:r>
              <a:rPr lang="en-AU" sz="3200" dirty="0" smtClean="0">
                <a:solidFill>
                  <a:schemeClr val="bg1"/>
                </a:solidFill>
              </a:rPr>
              <a:t> </a:t>
            </a:r>
            <a:endParaRPr lang="en-AU" sz="3200" dirty="0" smtClean="0">
              <a:solidFill>
                <a:srgbClr val="FF9112"/>
              </a:solidFill>
            </a:endParaRPr>
          </a:p>
          <a:p>
            <a:r>
              <a:rPr lang="en-US" sz="3200" b="1" i="1" baseline="30000" dirty="0" smtClean="0">
                <a:solidFill>
                  <a:srgbClr val="FF9112"/>
                </a:solidFill>
                <a:latin typeface="Helvetica"/>
              </a:rPr>
              <a:t>— Kirsty Ridgeway, Chaplain</a:t>
            </a:r>
            <a:endParaRPr lang="en-US" sz="3200" dirty="0" smtClean="0">
              <a:solidFill>
                <a:srgbClr val="FF9112"/>
              </a:solidFill>
            </a:endParaRPr>
          </a:p>
          <a:p>
            <a:endParaRPr lang="en-US" sz="2000" i="1" dirty="0" smtClean="0">
              <a:latin typeface="Helvetica"/>
            </a:endParaRPr>
          </a:p>
          <a:p>
            <a:endParaRPr lang="en-AU" sz="2000" dirty="0" smtClean="0"/>
          </a:p>
          <a:p>
            <a:endParaRPr lang="en-US" sz="2000" i="1" dirty="0" smtClean="0">
              <a:latin typeface="Helvetica"/>
            </a:endParaRPr>
          </a:p>
        </p:txBody>
      </p:sp>
      <p:pic>
        <p:nvPicPr>
          <p:cNvPr id="7" name="Picture 6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95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500" y="754529"/>
            <a:ext cx="8616296" cy="655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aseline="30000" dirty="0" smtClean="0">
              <a:solidFill>
                <a:schemeClr val="bg1"/>
              </a:solidFill>
              <a:latin typeface="Helvetica"/>
            </a:endParaRPr>
          </a:p>
          <a:p>
            <a:endParaRPr lang="en-US" sz="2000" b="1" baseline="30000" dirty="0" smtClean="0">
              <a:solidFill>
                <a:schemeClr val="bg1"/>
              </a:solidFill>
              <a:latin typeface="Helvetica"/>
            </a:endParaRPr>
          </a:p>
          <a:p>
            <a:endParaRPr lang="en-US" sz="2800" b="1" baseline="30000" dirty="0" smtClean="0">
              <a:solidFill>
                <a:schemeClr val="bg1"/>
              </a:solidFill>
              <a:latin typeface="Helvetica"/>
            </a:endParaRPr>
          </a:p>
          <a:p>
            <a:endParaRPr lang="en-US" sz="2800" b="1" baseline="30000" dirty="0" smtClean="0">
              <a:solidFill>
                <a:schemeClr val="bg1"/>
              </a:solidFill>
              <a:latin typeface="Helvetica"/>
            </a:endParaRPr>
          </a:p>
          <a:p>
            <a:r>
              <a:rPr lang="en-US" sz="2800" b="1" baseline="30000" dirty="0" smtClean="0">
                <a:solidFill>
                  <a:srgbClr val="FF9112"/>
                </a:solidFill>
                <a:latin typeface="Helvetica"/>
              </a:rPr>
              <a:t>The unique dimensions of </a:t>
            </a:r>
          </a:p>
          <a:p>
            <a:r>
              <a:rPr lang="en-US" sz="2800" b="1" baseline="30000" dirty="0" smtClean="0">
                <a:solidFill>
                  <a:srgbClr val="FF9112"/>
                </a:solidFill>
                <a:latin typeface="Helvetica"/>
              </a:rPr>
              <a:t>School Chaplaincy</a:t>
            </a:r>
            <a:r>
              <a:rPr lang="en-US" sz="2800" b="1" dirty="0" smtClean="0">
                <a:solidFill>
                  <a:srgbClr val="FF9112"/>
                </a:solidFill>
                <a:latin typeface="Helvetica"/>
              </a:rPr>
              <a:t> </a:t>
            </a:r>
            <a:r>
              <a:rPr lang="en-US" sz="2800" b="1" baseline="30000" dirty="0" smtClean="0">
                <a:solidFill>
                  <a:srgbClr val="FF9112"/>
                </a:solidFill>
                <a:latin typeface="Helvetica"/>
              </a:rPr>
              <a:t>include:</a:t>
            </a:r>
            <a:endParaRPr lang="en-US" sz="2800" b="1" baseline="30000" dirty="0" smtClean="0">
              <a:solidFill>
                <a:srgbClr val="FF9112"/>
              </a:solidFill>
              <a:latin typeface="Helvetica"/>
            </a:endParaRPr>
          </a:p>
          <a:p>
            <a:r>
              <a:rPr lang="en-US" sz="2000" baseline="30000" dirty="0" smtClean="0">
                <a:solidFill>
                  <a:schemeClr val="bg1"/>
                </a:solidFill>
                <a:latin typeface="Helvetica"/>
              </a:rPr>
              <a:t> </a:t>
            </a: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1. Holistic </a:t>
            </a:r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care of student and families</a:t>
            </a:r>
            <a:endParaRPr lang="en-US" sz="2000" baseline="30000" dirty="0" smtClean="0">
              <a:solidFill>
                <a:schemeClr val="bg1"/>
              </a:solidFill>
              <a:latin typeface="Helvetica"/>
            </a:endParaRPr>
          </a:p>
          <a:p>
            <a:endParaRPr lang="en-US" sz="2800" baseline="30000" dirty="0" smtClean="0">
              <a:solidFill>
                <a:schemeClr val="bg1"/>
              </a:solidFill>
              <a:latin typeface="Helvetica"/>
            </a:endParaRP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2. The Local Chaplaincy Committee</a:t>
            </a: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 (LCC)</a:t>
            </a:r>
          </a:p>
          <a:p>
            <a:endParaRPr lang="en-US" sz="2800" baseline="30000" dirty="0" smtClean="0">
              <a:solidFill>
                <a:schemeClr val="bg1"/>
              </a:solidFill>
              <a:latin typeface="Helvetica"/>
            </a:endParaRP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3. Rich networks</a:t>
            </a:r>
          </a:p>
          <a:p>
            <a:endParaRPr lang="en-US" sz="2800" baseline="30000" dirty="0" smtClean="0">
              <a:solidFill>
                <a:schemeClr val="bg1"/>
              </a:solidFill>
              <a:latin typeface="Helvetica"/>
            </a:endParaRPr>
          </a:p>
          <a:p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4. SU QLD </a:t>
            </a:r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support</a:t>
            </a:r>
          </a:p>
          <a:p>
            <a:endParaRPr lang="en-US" sz="2800" b="1" baseline="30000" dirty="0" smtClean="0">
              <a:latin typeface="Helvetica"/>
            </a:endParaRPr>
          </a:p>
          <a:p>
            <a:pPr>
              <a:lnSpc>
                <a:spcPct val="150000"/>
              </a:lnSpc>
            </a:pPr>
            <a:r>
              <a:rPr lang="en-US" sz="2800" baseline="30000" dirty="0" smtClean="0">
                <a:solidFill>
                  <a:schemeClr val="bg1"/>
                </a:solidFill>
                <a:latin typeface="Helvetica"/>
              </a:rPr>
              <a:t>SU QLD Chaplaincy has built a solid reputation in Queensland over 25 years. We are the largest provider of school chaplains serving over 385,000 students in more than 800 schools.</a:t>
            </a:r>
          </a:p>
          <a:p>
            <a:endParaRPr lang="en-US" sz="2800" b="1" baseline="30000" dirty="0" smtClean="0">
              <a:latin typeface="Helvetica"/>
            </a:endParaRPr>
          </a:p>
          <a:p>
            <a:endParaRPr lang="en-US" sz="2000" baseline="30000" dirty="0" smtClean="0">
              <a:latin typeface="Helvetica"/>
            </a:endParaRPr>
          </a:p>
          <a:p>
            <a:endParaRPr lang="en-US" baseline="30000" dirty="0" smtClean="0"/>
          </a:p>
        </p:txBody>
      </p:sp>
      <p:pic>
        <p:nvPicPr>
          <p:cNvPr id="8" name="Picture 7" descr="IMG_90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782469"/>
            <a:ext cx="4399896" cy="3030830"/>
          </a:xfrm>
          <a:prstGeom prst="rect">
            <a:avLst/>
          </a:prstGeom>
        </p:spPr>
      </p:pic>
      <p:pic>
        <p:nvPicPr>
          <p:cNvPr id="12" name="Picture 11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198" y="1270000"/>
            <a:ext cx="8382000" cy="5775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i="1" dirty="0" smtClean="0">
              <a:latin typeface="Helvetica"/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“I met up with my chaplain every week or just when I needed someone to speak to about my problems. It helped me a lot emotionally. I could keep my emotions under control when I was just with my mates but I couldn’t hold it in when I went to talk to my chaplain. Having someone to talk to, kept me from letting my anger out in class and in the playground.”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b="1" i="1" baseline="30000" dirty="0" smtClean="0">
                <a:solidFill>
                  <a:srgbClr val="FF9112"/>
                </a:solidFill>
                <a:latin typeface="Helvetica"/>
              </a:rPr>
              <a:t>— Stuart, Student</a:t>
            </a:r>
          </a:p>
          <a:p>
            <a:endParaRPr lang="en-AU" sz="2000" dirty="0" smtClean="0"/>
          </a:p>
          <a:p>
            <a:endParaRPr lang="en-US" sz="2000" i="1" dirty="0" smtClean="0">
              <a:latin typeface="Helvetica"/>
            </a:endParaRPr>
          </a:p>
        </p:txBody>
      </p:sp>
      <p:pic>
        <p:nvPicPr>
          <p:cNvPr id="7" name="Picture 6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What chaplains do </a:t>
            </a:r>
          </a:p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-Lunch Programs</a:t>
            </a:r>
            <a:endParaRPr lang="en-US" sz="4400" b="1" dirty="0">
              <a:solidFill>
                <a:srgbClr val="FF9112"/>
              </a:solidFill>
              <a:latin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100" y="2967335"/>
            <a:ext cx="6565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Please view video here: </a:t>
            </a:r>
          </a:p>
          <a:p>
            <a:r>
              <a:rPr lang="en-US" dirty="0" smtClean="0">
                <a:hlinkClick r:id="rId4"/>
              </a:rPr>
              <a:t>http://youtu.be/nwDHDQaNJEU?list=UU-Cn4yGv4sFg4HadshohpVw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470" y="1549400"/>
            <a:ext cx="858370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federally funded National School Chaplaincy and Student Welfare program has been a great help, but </a:t>
            </a:r>
            <a:r>
              <a:rPr lang="en-US" b="1" dirty="0" smtClean="0">
                <a:solidFill>
                  <a:schemeClr val="bg1"/>
                </a:solidFill>
              </a:rPr>
              <a:t>not all school chaplains receive government funding…</a:t>
            </a:r>
            <a:r>
              <a:rPr lang="en-US" dirty="0" smtClean="0">
                <a:solidFill>
                  <a:schemeClr val="bg1"/>
                </a:solidFill>
              </a:rPr>
              <a:t> and it is important to note that the NSCP program is only meant to be a contribution towards the costs of a chaplaincy service.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To ensure local chaplaincy services remain sustainable, local community support is vital. SU QLD supports the initiative by appointing, training and equipping school chaplains.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Your support can help keep chappies in schools...</a:t>
            </a:r>
            <a:r>
              <a:rPr lang="en-US" dirty="0" smtClean="0">
                <a:solidFill>
                  <a:schemeClr val="bg1"/>
                </a:solidFill>
              </a:rPr>
              <a:t> and continue to </a:t>
            </a:r>
            <a:r>
              <a:rPr lang="en-US" i="1" dirty="0" smtClean="0">
                <a:solidFill>
                  <a:schemeClr val="bg1"/>
                </a:solidFill>
              </a:rPr>
              <a:t>bring hope to a young generation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143000" y="307679"/>
            <a:ext cx="75378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9112"/>
                </a:solidFill>
                <a:latin typeface="Helvetica"/>
              </a:rPr>
              <a:t>Funding Model</a:t>
            </a:r>
            <a:endParaRPr lang="en-US" sz="5000" b="1" dirty="0">
              <a:solidFill>
                <a:srgbClr val="FF9112"/>
              </a:solidFill>
              <a:latin typeface="Helvetica"/>
            </a:endParaRPr>
          </a:p>
        </p:txBody>
      </p:sp>
      <p:pic>
        <p:nvPicPr>
          <p:cNvPr id="9" name="Picture 8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7" name="Picture 6" descr="Mt Samson - Rosie Thomas - Seasons Program -  11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4076452"/>
            <a:ext cx="3600822" cy="2400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3014" y="443090"/>
            <a:ext cx="7478059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The way a chaplain can get alongside a struggling student and support them through the everyday challenges of life is significant, and the impact is very real..  Chaplains embody the servant heart of Jesus</a:t>
            </a:r>
            <a:r>
              <a:rPr lang="en-US" dirty="0" smtClean="0">
                <a:solidFill>
                  <a:schemeClr val="bg1"/>
                </a:solidFill>
              </a:rPr>
              <a:t> giving children </a:t>
            </a:r>
            <a:r>
              <a:rPr lang="en-US" dirty="0" smtClean="0">
                <a:solidFill>
                  <a:schemeClr val="bg1"/>
                </a:solidFill>
              </a:rPr>
              <a:t>and young people the chance to see what ‘faith in action’ really looks like.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9112"/>
                </a:solidFill>
              </a:rPr>
              <a:t>Your Church can support chaplaincy in a number of ways: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Provide a special once off gift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Provide a regular gift to help bring stability to the Chaplaincy Service 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Volunteer to assist in running programs at your chaplain’s school e.g. breakfast club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Join the Local Chaplaincy Committee to help with a specific task e.g. secretary, treasurer, fundraising coordinator  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Pray for the chaplain and the school community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Ask to receive the chaplain’s newsletter so that you receive the latest news about the Chaplaincy Service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825500" y="280335"/>
            <a:ext cx="75378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9112"/>
                </a:solidFill>
                <a:latin typeface="Helvetica"/>
              </a:rPr>
              <a:t>How you can help </a:t>
            </a:r>
            <a:endParaRPr lang="en-US" sz="5000" b="1" dirty="0">
              <a:solidFill>
                <a:srgbClr val="FF9112"/>
              </a:solidFill>
              <a:latin typeface="Helvetica"/>
            </a:endParaRPr>
          </a:p>
        </p:txBody>
      </p:sp>
      <p:pic>
        <p:nvPicPr>
          <p:cNvPr id="11" name="Picture 10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9" name="Picture 8" descr="2014 Chaplaincy Map Powerpoi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6109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77800" y="333079"/>
            <a:ext cx="75378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9112"/>
                </a:solidFill>
                <a:latin typeface="Helvetica"/>
              </a:rPr>
              <a:t>The role of a chaplain</a:t>
            </a:r>
            <a:endParaRPr lang="en-US" sz="5000" b="1" dirty="0">
              <a:solidFill>
                <a:srgbClr val="FF9112"/>
              </a:solidFill>
              <a:latin typeface="Helvetica"/>
            </a:endParaRPr>
          </a:p>
        </p:txBody>
      </p:sp>
      <p:pic>
        <p:nvPicPr>
          <p:cNvPr id="8" name="Picture 7" descr="Tullawong State High School - Petrus Pretorius -  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747" y="3886200"/>
            <a:ext cx="4305753" cy="2870502"/>
          </a:xfrm>
          <a:prstGeom prst="rect">
            <a:avLst/>
          </a:prstGeom>
        </p:spPr>
      </p:pic>
      <p:pic>
        <p:nvPicPr>
          <p:cNvPr id="11" name="Picture 10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1600200"/>
            <a:ext cx="8293100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The role of a school chaplain is to provide social, emotional and spiritual support to  </a:t>
            </a:r>
          </a:p>
          <a:p>
            <a:pPr>
              <a:lnSpc>
                <a:spcPct val="150000"/>
              </a:lnSpc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  students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, parents and staff taking into account the specific needs of the school. 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They are in the prevention and support business helping students find a better way to </a:t>
            </a:r>
          </a:p>
          <a:p>
            <a:pPr>
              <a:lnSpc>
                <a:spcPct val="150000"/>
              </a:lnSpc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  deal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with issues.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They provide a listening ear and a caring presence for kids in crisis.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 They provide support for staff and parents in school communities.</a:t>
            </a:r>
          </a:p>
          <a:p>
            <a:endParaRPr lang="en-US" sz="2000" baseline="30000" dirty="0" smtClean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What chaplains do </a:t>
            </a:r>
          </a:p>
          <a:p>
            <a:r>
              <a:rPr lang="en-US" sz="4400" b="1" dirty="0" smtClean="0">
                <a:solidFill>
                  <a:srgbClr val="FF9112"/>
                </a:solidFill>
                <a:latin typeface="Helvetica"/>
              </a:rPr>
              <a:t>- Wellbeing Programs</a:t>
            </a:r>
            <a:endParaRPr lang="en-US" sz="4400" b="1" dirty="0">
              <a:solidFill>
                <a:srgbClr val="FF9112"/>
              </a:solidFill>
              <a:latin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1800" y="2967335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Please view video here</a:t>
            </a:r>
            <a:r>
              <a:rPr lang="en-US" dirty="0" smtClean="0"/>
              <a:t>:</a:t>
            </a:r>
          </a:p>
          <a:p>
            <a:pPr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www.youtube.com/watch?v</a:t>
            </a:r>
            <a:r>
              <a:rPr lang="en-US" dirty="0" smtClean="0"/>
              <a:t>=68HObyvsKSk&amp;list=PLDC43542E70FA7CDB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Model-of-Ca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857" y="1646597"/>
            <a:ext cx="3852018" cy="4721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0" y="1328349"/>
            <a:ext cx="3238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Chaplains play an invaluable role within a school community, working with other school 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staff to provide: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" y="1727200"/>
            <a:ext cx="80645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provide proactive pastoral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care for students, staff and parents,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helping to create a positive and safe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school environment and looking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out for those in need. They support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students and the school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community through bereavement, family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breakdown, peer relationships and other difficulties such as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bullying, depression and suicide.</a:t>
            </a:r>
          </a:p>
          <a:p>
            <a:endParaRPr lang="en-US" dirty="0"/>
          </a:p>
        </p:txBody>
      </p:sp>
      <p:pic>
        <p:nvPicPr>
          <p:cNvPr id="16" name="Picture 15" descr="social-emotional-suppo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86739"/>
            <a:ext cx="5577851" cy="365761"/>
          </a:xfrm>
          <a:prstGeom prst="rect">
            <a:avLst/>
          </a:prstGeom>
        </p:spPr>
      </p:pic>
      <p:pic>
        <p:nvPicPr>
          <p:cNvPr id="21" name="Picture 20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9" name="Picture 8" descr="Social and Emotional Support 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898" y="3410997"/>
            <a:ext cx="4827602" cy="3218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799" y="1790700"/>
            <a:ext cx="8064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provide an additional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dimension to a school’s care by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supporting the spiritual needs of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students, regardless of their faith or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beliefs. For students who seek it,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can help them explore their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worldview in relation to spirituality, values and ethics in a safe and respectful environment. </a:t>
            </a:r>
            <a:endParaRPr lang="en-US" dirty="0"/>
          </a:p>
        </p:txBody>
      </p:sp>
      <p:pic>
        <p:nvPicPr>
          <p:cNvPr id="17" name="Picture 16" descr="spiritual-suppo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571499"/>
            <a:ext cx="3643892" cy="365761"/>
          </a:xfrm>
          <a:prstGeom prst="rect">
            <a:avLst/>
          </a:prstGeom>
        </p:spPr>
      </p:pic>
      <p:pic>
        <p:nvPicPr>
          <p:cNvPr id="21" name="Picture 20" descr="SUQLD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9" name="Picture 8" descr="Spiritutal Support 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675" y="3509724"/>
            <a:ext cx="4724400" cy="314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 Infographics Powerpoint - GREY BACKGROUN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UQLD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098" y="93095"/>
            <a:ext cx="1302698" cy="1214114"/>
          </a:xfrm>
          <a:prstGeom prst="rect">
            <a:avLst/>
          </a:prstGeom>
        </p:spPr>
      </p:pic>
      <p:pic>
        <p:nvPicPr>
          <p:cNvPr id="7" name="Picture 6" descr="mentor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09706"/>
            <a:ext cx="2427737" cy="365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1" y="1752600"/>
            <a:ext cx="78486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act as role models for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students, assisting them to develop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positive and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supportive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relationships.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Chaplains may also implement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mentoring programs, utilising resources and volunteers from the</a:t>
            </a:r>
            <a:r>
              <a:rPr lang="en-US" sz="24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400" baseline="30000" dirty="0" smtClean="0">
                <a:solidFill>
                  <a:schemeClr val="bg1"/>
                </a:solidFill>
                <a:latin typeface="Helvetica"/>
              </a:rPr>
              <a:t>local community.</a:t>
            </a:r>
          </a:p>
          <a:p>
            <a:endParaRPr lang="en-US" dirty="0"/>
          </a:p>
        </p:txBody>
      </p:sp>
      <p:pic>
        <p:nvPicPr>
          <p:cNvPr id="12" name="Picture 11" descr="Mentoring 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0" y="3251199"/>
            <a:ext cx="4838700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baseline="30000" dirty="0" smtClean="0">
            <a:solidFill>
              <a:schemeClr val="bg1"/>
            </a:solidFill>
            <a:latin typeface="Helve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1023</Words>
  <Application>Microsoft Macintosh PowerPoint</Application>
  <PresentationFormat>On-screen Show (4:3)</PresentationFormat>
  <Paragraphs>95</Paragraphs>
  <Slides>23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SU Qld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Laura Ludwig</dc:creator>
  <cp:lastModifiedBy>Laura Ludwig</cp:lastModifiedBy>
  <cp:revision>48</cp:revision>
  <dcterms:created xsi:type="dcterms:W3CDTF">2014-11-19T23:16:14Z</dcterms:created>
  <dcterms:modified xsi:type="dcterms:W3CDTF">2014-11-20T06:43:28Z</dcterms:modified>
</cp:coreProperties>
</file>