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25"/>
  </p:notesMasterIdLst>
  <p:sldIdLst>
    <p:sldId id="267" r:id="rId2"/>
    <p:sldId id="258" r:id="rId3"/>
    <p:sldId id="256" r:id="rId4"/>
    <p:sldId id="269" r:id="rId5"/>
    <p:sldId id="281" r:id="rId6"/>
    <p:sldId id="260" r:id="rId7"/>
    <p:sldId id="257" r:id="rId8"/>
    <p:sldId id="284" r:id="rId9"/>
    <p:sldId id="278" r:id="rId10"/>
    <p:sldId id="285" r:id="rId11"/>
    <p:sldId id="268" r:id="rId12"/>
    <p:sldId id="286" r:id="rId13"/>
    <p:sldId id="271" r:id="rId14"/>
    <p:sldId id="272" r:id="rId15"/>
    <p:sldId id="273" r:id="rId16"/>
    <p:sldId id="274" r:id="rId17"/>
    <p:sldId id="282" r:id="rId18"/>
    <p:sldId id="266" r:id="rId19"/>
    <p:sldId id="279" r:id="rId20"/>
    <p:sldId id="280" r:id="rId21"/>
    <p:sldId id="283" r:id="rId22"/>
    <p:sldId id="265" r:id="rId23"/>
    <p:sldId id="277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FF9112"/>
    <a:srgbClr val="F76E11"/>
    <a:srgbClr val="E1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1200" y="-19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0F14C7-3D93-F446-B3C3-1DAF4E56CD92}" type="datetimeFigureOut">
              <a:rPr lang="en-US" smtClean="0"/>
              <a:pPr/>
              <a:t>11/20/14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1E94FF-791C-D94D-B0B5-21AC9B12A30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E94FF-791C-D94D-B0B5-21AC9B12A30C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Please view video here: https://</a:t>
            </a:r>
            <a:r>
              <a:rPr lang="en-US" dirty="0" err="1" smtClean="0"/>
              <a:t>www.youtube.com/watch?v</a:t>
            </a:r>
            <a:r>
              <a:rPr lang="en-US" dirty="0" smtClean="0"/>
              <a:t>=68HObyvsKSk&amp;list=PLDC43542E70FA7CDB</a:t>
            </a:r>
            <a:endParaRPr lang="en-AU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E94FF-791C-D94D-B0B5-21AC9B12A30C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mtClean="0"/>
              <a:t>Possibly purple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E94FF-791C-D94D-B0B5-21AC9B12A30C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mtClean="0"/>
              <a:t>Possibly purple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E94FF-791C-D94D-B0B5-21AC9B12A30C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E94FF-791C-D94D-B0B5-21AC9B12A30C}" type="slidenum">
              <a:rPr lang="en-US" smtClean="0"/>
              <a:pPr/>
              <a:t>17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E94FF-791C-D94D-B0B5-21AC9B12A30C}" type="slidenum">
              <a:rPr lang="en-US" smtClean="0"/>
              <a:pPr/>
              <a:t>21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81C65-59A4-694B-881A-2489014B8712}" type="datetimeFigureOut">
              <a:rPr lang="en-US" smtClean="0"/>
              <a:pPr/>
              <a:t>11/20/14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EF059-8BE9-B04E-A7E4-738EB653A66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81C65-59A4-694B-881A-2489014B8712}" type="datetimeFigureOut">
              <a:rPr lang="en-US" smtClean="0"/>
              <a:pPr/>
              <a:t>11/20/14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EF059-8BE9-B04E-A7E4-738EB653A66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81C65-59A4-694B-881A-2489014B8712}" type="datetimeFigureOut">
              <a:rPr lang="en-US" smtClean="0"/>
              <a:pPr/>
              <a:t>11/20/14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EF059-8BE9-B04E-A7E4-738EB653A66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81C65-59A4-694B-881A-2489014B8712}" type="datetimeFigureOut">
              <a:rPr lang="en-US" smtClean="0"/>
              <a:pPr/>
              <a:t>11/20/14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EF059-8BE9-B04E-A7E4-738EB653A66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81C65-59A4-694B-881A-2489014B8712}" type="datetimeFigureOut">
              <a:rPr lang="en-US" smtClean="0"/>
              <a:pPr/>
              <a:t>11/20/14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EF059-8BE9-B04E-A7E4-738EB653A66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81C65-59A4-694B-881A-2489014B8712}" type="datetimeFigureOut">
              <a:rPr lang="en-US" smtClean="0"/>
              <a:pPr/>
              <a:t>11/20/14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EF059-8BE9-B04E-A7E4-738EB653A66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81C65-59A4-694B-881A-2489014B8712}" type="datetimeFigureOut">
              <a:rPr lang="en-US" smtClean="0"/>
              <a:pPr/>
              <a:t>11/20/14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EF059-8BE9-B04E-A7E4-738EB653A66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81C65-59A4-694B-881A-2489014B8712}" type="datetimeFigureOut">
              <a:rPr lang="en-US" smtClean="0"/>
              <a:pPr/>
              <a:t>11/20/14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EF059-8BE9-B04E-A7E4-738EB653A66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81C65-59A4-694B-881A-2489014B8712}" type="datetimeFigureOut">
              <a:rPr lang="en-US" smtClean="0"/>
              <a:pPr/>
              <a:t>11/20/14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EF059-8BE9-B04E-A7E4-738EB653A66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81C65-59A4-694B-881A-2489014B8712}" type="datetimeFigureOut">
              <a:rPr lang="en-US" smtClean="0"/>
              <a:pPr/>
              <a:t>11/20/14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EF059-8BE9-B04E-A7E4-738EB653A66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81C65-59A4-694B-881A-2489014B8712}" type="datetimeFigureOut">
              <a:rPr lang="en-US" smtClean="0"/>
              <a:pPr/>
              <a:t>11/20/14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EF059-8BE9-B04E-A7E4-738EB653A66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A81C65-59A4-694B-881A-2489014B8712}" type="datetimeFigureOut">
              <a:rPr lang="en-US" smtClean="0"/>
              <a:pPr/>
              <a:t>11/20/14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7EF059-8BE9-B04E-A7E4-738EB653A66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7" Type="http://schemas.openxmlformats.org/officeDocument/2006/relationships/image" Target="../media/image6.jpeg"/><Relationship Id="rId8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8.png"/><Relationship Id="rId5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20.png"/><Relationship Id="rId5" Type="http://schemas.openxmlformats.org/officeDocument/2006/relationships/image" Target="../media/image2.png"/><Relationship Id="rId6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22.png"/><Relationship Id="rId5" Type="http://schemas.openxmlformats.org/officeDocument/2006/relationships/image" Target="../media/image2.png"/><Relationship Id="rId6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hyperlink" Target="http://youtu.be/k_lArsIjRSI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Relationship Id="rId3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Relationship Id="rId3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Relationship Id="rId3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hyperlink" Target="http://youtu.be/nwDHDQaNJEU?list=UU-Cn4yGv4sFg4HadshohpVw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Relationship Id="rId3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2.png"/><Relationship Id="rId5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2.png"/><Relationship Id="rId5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7.png"/><Relationship Id="rId5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Fu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20378" y="2446288"/>
            <a:ext cx="75378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FF9112"/>
                </a:solidFill>
                <a:latin typeface="Helvetica"/>
              </a:rPr>
              <a:t>THE IMPACT OF CHAPLAINCY</a:t>
            </a:r>
            <a:endParaRPr lang="en-US" sz="7200" b="1" dirty="0">
              <a:solidFill>
                <a:srgbClr val="FF9112"/>
              </a:solidFill>
              <a:latin typeface="Helvetica"/>
            </a:endParaRPr>
          </a:p>
        </p:txBody>
      </p:sp>
      <p:pic>
        <p:nvPicPr>
          <p:cNvPr id="6" name="Picture 5" descr="SUQLD-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2709" y="274379"/>
            <a:ext cx="1991466" cy="1856046"/>
          </a:xfrm>
          <a:prstGeom prst="rect">
            <a:avLst/>
          </a:prstGeom>
        </p:spPr>
      </p:pic>
      <p:pic>
        <p:nvPicPr>
          <p:cNvPr id="7" name="Picture 6" descr="IMG_1366_NSCSWP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6477" y="5318061"/>
            <a:ext cx="1557698" cy="1038465"/>
          </a:xfrm>
          <a:prstGeom prst="rect">
            <a:avLst/>
          </a:prstGeom>
        </p:spPr>
      </p:pic>
      <p:pic>
        <p:nvPicPr>
          <p:cNvPr id="8" name="Picture 7" descr="IMG_5981_Adventure camp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2536" y="5318061"/>
            <a:ext cx="1557698" cy="1038465"/>
          </a:xfrm>
          <a:prstGeom prst="rect">
            <a:avLst/>
          </a:prstGeom>
        </p:spPr>
      </p:pic>
      <p:pic>
        <p:nvPicPr>
          <p:cNvPr id="9" name="Picture 8" descr="IMG_9124_Dispelling myths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5093" y="5316589"/>
            <a:ext cx="1583408" cy="1055605"/>
          </a:xfrm>
          <a:prstGeom prst="rect">
            <a:avLst/>
          </a:prstGeom>
        </p:spPr>
      </p:pic>
      <p:pic>
        <p:nvPicPr>
          <p:cNvPr id="14" name="Picture 13" descr="IMG_9539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4175" y="5293610"/>
            <a:ext cx="1594375" cy="1062916"/>
          </a:xfrm>
          <a:prstGeom prst="rect">
            <a:avLst/>
          </a:prstGeom>
        </p:spPr>
      </p:pic>
      <p:pic>
        <p:nvPicPr>
          <p:cNvPr id="16" name="Picture 15" descr="Pine Rivers Special School - August 2014 -  007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74792" y="5300921"/>
            <a:ext cx="1583408" cy="10556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14 Infographics Powerpoint - GREY BACKGROUND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SUQLD-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1098" y="93095"/>
            <a:ext cx="1302698" cy="1214114"/>
          </a:xfrm>
          <a:prstGeom prst="rect">
            <a:avLst/>
          </a:prstGeom>
        </p:spPr>
      </p:pic>
      <p:pic>
        <p:nvPicPr>
          <p:cNvPr id="9" name="Picture 8" descr="community-developmen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574039"/>
            <a:ext cx="5170943" cy="36576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5800" y="1689100"/>
            <a:ext cx="85478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aseline="30000" dirty="0" smtClean="0">
                <a:solidFill>
                  <a:schemeClr val="bg1"/>
                </a:solidFill>
                <a:latin typeface="Helvetica"/>
              </a:rPr>
              <a:t>Chaplains help to build strong links between the school and</a:t>
            </a:r>
            <a:r>
              <a:rPr lang="en-US" sz="2400" dirty="0" smtClean="0">
                <a:solidFill>
                  <a:schemeClr val="bg1"/>
                </a:solidFill>
                <a:latin typeface="Helvetica"/>
              </a:rPr>
              <a:t> </a:t>
            </a:r>
            <a:r>
              <a:rPr lang="en-US" sz="2400" baseline="30000" dirty="0" smtClean="0">
                <a:solidFill>
                  <a:schemeClr val="bg1"/>
                </a:solidFill>
                <a:latin typeface="Helvetica"/>
              </a:rPr>
              <a:t>the wider community. They network with school-based support</a:t>
            </a:r>
            <a:r>
              <a:rPr lang="en-US" sz="2400" dirty="0" smtClean="0">
                <a:solidFill>
                  <a:schemeClr val="bg1"/>
                </a:solidFill>
                <a:latin typeface="Helvetica"/>
              </a:rPr>
              <a:t> </a:t>
            </a:r>
            <a:r>
              <a:rPr lang="en-US" sz="2400" baseline="30000" dirty="0" smtClean="0">
                <a:solidFill>
                  <a:schemeClr val="bg1"/>
                </a:solidFill>
                <a:latin typeface="Helvetica"/>
              </a:rPr>
              <a:t>staff, community based organisations, churches and other networks to mobilise the resources of the community to support</a:t>
            </a:r>
            <a:r>
              <a:rPr lang="en-US" sz="2400" dirty="0" smtClean="0">
                <a:solidFill>
                  <a:schemeClr val="bg1"/>
                </a:solidFill>
                <a:latin typeface="Helvetica"/>
              </a:rPr>
              <a:t> </a:t>
            </a:r>
            <a:r>
              <a:rPr lang="en-US" sz="2400" baseline="30000" dirty="0" smtClean="0">
                <a:solidFill>
                  <a:schemeClr val="bg1"/>
                </a:solidFill>
                <a:latin typeface="Helvetica"/>
              </a:rPr>
              <a:t>student </a:t>
            </a:r>
            <a:r>
              <a:rPr lang="en-US" sz="2400" baseline="30000" dirty="0" smtClean="0">
                <a:solidFill>
                  <a:schemeClr val="bg1"/>
                </a:solidFill>
                <a:latin typeface="Helvetica"/>
              </a:rPr>
              <a:t>needs i.e. breakfast, shoes and uniforms.   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2" name="Picture 11" descr="Community Development Image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6801" y="3487360"/>
            <a:ext cx="4571999" cy="304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2014 Infographics Powerpoint - GREY BACKGROUND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85800" y="4459941"/>
            <a:ext cx="572396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b="1" dirty="0">
              <a:solidFill>
                <a:srgbClr val="E1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6651" y="1396109"/>
            <a:ext cx="8136965" cy="25135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aseline="30000" dirty="0" smtClean="0">
                <a:solidFill>
                  <a:schemeClr val="bg1"/>
                </a:solidFill>
                <a:latin typeface="Helvetica"/>
              </a:rPr>
              <a:t>Chaplains participate in general school activities e.g.</a:t>
            </a:r>
            <a:r>
              <a:rPr lang="en-US" sz="2400" dirty="0" smtClean="0">
                <a:solidFill>
                  <a:schemeClr val="bg1"/>
                </a:solidFill>
                <a:latin typeface="Helvetica"/>
              </a:rPr>
              <a:t> </a:t>
            </a:r>
            <a:r>
              <a:rPr lang="en-US" sz="2400" baseline="30000" dirty="0" smtClean="0">
                <a:solidFill>
                  <a:schemeClr val="bg1"/>
                </a:solidFill>
                <a:latin typeface="Helvetica"/>
              </a:rPr>
              <a:t>camps, excursions, sports day or coaching team sport. This may involve:</a:t>
            </a:r>
          </a:p>
          <a:p>
            <a:endParaRPr lang="en-US" sz="2400" baseline="30000" dirty="0" smtClean="0">
              <a:solidFill>
                <a:schemeClr val="bg1"/>
              </a:solidFill>
              <a:latin typeface="Helvetica"/>
            </a:endParaRPr>
          </a:p>
          <a:p>
            <a:pPr>
              <a:buFont typeface="Arial"/>
              <a:buChar char="•"/>
            </a:pPr>
            <a:r>
              <a:rPr lang="en-US" sz="2400" baseline="30000" dirty="0" smtClean="0">
                <a:solidFill>
                  <a:schemeClr val="bg1"/>
                </a:solidFill>
                <a:latin typeface="Helvetica"/>
              </a:rPr>
              <a:t> Participating in general school activities and</a:t>
            </a:r>
            <a:r>
              <a:rPr lang="en-US" sz="2400" dirty="0" smtClean="0">
                <a:solidFill>
                  <a:schemeClr val="bg1"/>
                </a:solidFill>
                <a:latin typeface="Helvetica"/>
              </a:rPr>
              <a:t> </a:t>
            </a:r>
            <a:r>
              <a:rPr lang="en-US" sz="2400" baseline="30000" dirty="0" smtClean="0">
                <a:solidFill>
                  <a:schemeClr val="bg1"/>
                </a:solidFill>
                <a:latin typeface="Helvetica"/>
              </a:rPr>
              <a:t>contributing to building a positive school </a:t>
            </a:r>
          </a:p>
          <a:p>
            <a:r>
              <a:rPr lang="en-US" sz="2400" baseline="30000" dirty="0" smtClean="0">
                <a:solidFill>
                  <a:schemeClr val="bg1"/>
                </a:solidFill>
                <a:latin typeface="Helvetica"/>
              </a:rPr>
              <a:t>   environment.</a:t>
            </a:r>
          </a:p>
          <a:p>
            <a:pPr>
              <a:buFont typeface="Arial"/>
              <a:buChar char="•"/>
            </a:pPr>
            <a:r>
              <a:rPr lang="en-US" sz="2400" baseline="30000" dirty="0" smtClean="0">
                <a:solidFill>
                  <a:schemeClr val="bg1"/>
                </a:solidFill>
                <a:latin typeface="Helvetica"/>
              </a:rPr>
              <a:t> Developing voluntary activities</a:t>
            </a:r>
            <a:r>
              <a:rPr lang="en-US" sz="2400" baseline="30000" dirty="0" smtClean="0">
                <a:solidFill>
                  <a:schemeClr val="bg1"/>
                </a:solidFill>
                <a:latin typeface="Helvetica"/>
              </a:rPr>
              <a:t> </a:t>
            </a:r>
            <a:r>
              <a:rPr lang="en-US" sz="2400" baseline="30000" dirty="0" smtClean="0">
                <a:solidFill>
                  <a:schemeClr val="bg1"/>
                </a:solidFill>
                <a:latin typeface="Helvetica"/>
              </a:rPr>
              <a:t>for</a:t>
            </a:r>
            <a:r>
              <a:rPr lang="en-US" sz="2400" baseline="30000" dirty="0" smtClean="0">
                <a:solidFill>
                  <a:schemeClr val="bg1"/>
                </a:solidFill>
                <a:latin typeface="Helvetica"/>
              </a:rPr>
              <a:t> </a:t>
            </a:r>
            <a:r>
              <a:rPr lang="en-US" sz="2400" baseline="30000" dirty="0" smtClean="0">
                <a:solidFill>
                  <a:schemeClr val="bg1"/>
                </a:solidFill>
                <a:latin typeface="Helvetica"/>
              </a:rPr>
              <a:t>students that build a positive school culture and</a:t>
            </a:r>
            <a:r>
              <a:rPr lang="en-US" sz="2400" dirty="0" smtClean="0">
                <a:solidFill>
                  <a:schemeClr val="bg1"/>
                </a:solidFill>
                <a:latin typeface="Helvetica"/>
              </a:rPr>
              <a:t>  </a:t>
            </a:r>
          </a:p>
          <a:p>
            <a:r>
              <a:rPr lang="en-US" sz="2400" baseline="30000" dirty="0" smtClean="0">
                <a:solidFill>
                  <a:schemeClr val="bg1"/>
                </a:solidFill>
                <a:latin typeface="Helvetica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Helvetica"/>
              </a:rPr>
              <a:t> </a:t>
            </a:r>
            <a:r>
              <a:rPr lang="en-US" sz="2400" baseline="30000" dirty="0" smtClean="0">
                <a:solidFill>
                  <a:schemeClr val="bg1"/>
                </a:solidFill>
                <a:latin typeface="Helvetica"/>
              </a:rPr>
              <a:t>enhance personal wellbeing for students. </a:t>
            </a:r>
          </a:p>
          <a:p>
            <a:r>
              <a:rPr lang="en-US" sz="2000" baseline="30000" dirty="0" smtClean="0">
                <a:solidFill>
                  <a:schemeClr val="bg1"/>
                </a:solidFill>
                <a:latin typeface="Helvetica"/>
              </a:rPr>
              <a:t> </a:t>
            </a:r>
          </a:p>
        </p:txBody>
      </p:sp>
      <p:pic>
        <p:nvPicPr>
          <p:cNvPr id="16" name="Picture 15" descr="extra-curricular-activitie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651" y="596900"/>
            <a:ext cx="5294387" cy="356617"/>
          </a:xfrm>
          <a:prstGeom prst="rect">
            <a:avLst/>
          </a:prstGeom>
        </p:spPr>
      </p:pic>
      <p:pic>
        <p:nvPicPr>
          <p:cNvPr id="20" name="Picture 19" descr="SUQLD-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1098" y="93095"/>
            <a:ext cx="1302698" cy="1214114"/>
          </a:xfrm>
          <a:prstGeom prst="rect">
            <a:avLst/>
          </a:prstGeom>
        </p:spPr>
      </p:pic>
      <p:pic>
        <p:nvPicPr>
          <p:cNvPr id="10" name="Picture 9" descr="EXTRA CURRICLAR ACTIVITY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3000" y="3677350"/>
            <a:ext cx="4305300" cy="2870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2014 Infographics Powerpoint - GREY BACKGROUND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85800" y="4459941"/>
            <a:ext cx="572396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b="1" dirty="0">
              <a:solidFill>
                <a:srgbClr val="E1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3951" y="1600200"/>
            <a:ext cx="841714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aseline="30000" dirty="0" smtClean="0">
                <a:solidFill>
                  <a:schemeClr val="bg1"/>
                </a:solidFill>
                <a:latin typeface="Helvetica"/>
              </a:rPr>
              <a:t>Chaplains support the learning</a:t>
            </a:r>
            <a:r>
              <a:rPr lang="en-US" sz="2400" dirty="0" smtClean="0">
                <a:solidFill>
                  <a:schemeClr val="bg1"/>
                </a:solidFill>
                <a:latin typeface="Helvetica"/>
              </a:rPr>
              <a:t> </a:t>
            </a:r>
            <a:r>
              <a:rPr lang="en-US" sz="2400" baseline="30000" dirty="0" smtClean="0">
                <a:solidFill>
                  <a:schemeClr val="bg1"/>
                </a:solidFill>
                <a:latin typeface="Helvetica"/>
              </a:rPr>
              <a:t>environment through classroom</a:t>
            </a:r>
            <a:r>
              <a:rPr lang="en-US" sz="2400" dirty="0" smtClean="0">
                <a:solidFill>
                  <a:schemeClr val="bg1"/>
                </a:solidFill>
                <a:latin typeface="Helvetica"/>
              </a:rPr>
              <a:t> </a:t>
            </a:r>
            <a:r>
              <a:rPr lang="en-US" sz="2400" baseline="30000" dirty="0" smtClean="0">
                <a:solidFill>
                  <a:schemeClr val="bg1"/>
                </a:solidFill>
                <a:latin typeface="Helvetica"/>
              </a:rPr>
              <a:t>activities (under the direction of</a:t>
            </a:r>
            <a:r>
              <a:rPr lang="en-US" sz="2400" dirty="0" smtClean="0">
                <a:solidFill>
                  <a:schemeClr val="bg1"/>
                </a:solidFill>
                <a:latin typeface="Helvetica"/>
              </a:rPr>
              <a:t> </a:t>
            </a:r>
            <a:r>
              <a:rPr lang="en-US" sz="2400" baseline="30000" dirty="0" smtClean="0">
                <a:solidFill>
                  <a:schemeClr val="bg1"/>
                </a:solidFill>
                <a:latin typeface="Helvetica"/>
              </a:rPr>
              <a:t>the teacher) and other structured</a:t>
            </a:r>
            <a:r>
              <a:rPr lang="en-US" sz="2400" dirty="0" smtClean="0">
                <a:solidFill>
                  <a:schemeClr val="bg1"/>
                </a:solidFill>
                <a:latin typeface="Helvetica"/>
              </a:rPr>
              <a:t> </a:t>
            </a:r>
            <a:r>
              <a:rPr lang="en-US" sz="2400" baseline="30000" dirty="0" smtClean="0">
                <a:solidFill>
                  <a:schemeClr val="bg1"/>
                </a:solidFill>
                <a:latin typeface="Helvetica"/>
              </a:rPr>
              <a:t>programs in order to provide</a:t>
            </a:r>
            <a:r>
              <a:rPr lang="en-US" sz="2400" dirty="0" smtClean="0">
                <a:solidFill>
                  <a:schemeClr val="bg1"/>
                </a:solidFill>
                <a:latin typeface="Helvetica"/>
              </a:rPr>
              <a:t> </a:t>
            </a:r>
            <a:r>
              <a:rPr lang="en-US" sz="2400" baseline="30000" dirty="0" smtClean="0">
                <a:solidFill>
                  <a:schemeClr val="bg1"/>
                </a:solidFill>
                <a:latin typeface="Helvetica"/>
              </a:rPr>
              <a:t>further </a:t>
            </a:r>
          </a:p>
          <a:p>
            <a:r>
              <a:rPr lang="en-US" sz="2400" baseline="30000" dirty="0" smtClean="0">
                <a:solidFill>
                  <a:schemeClr val="bg1"/>
                </a:solidFill>
                <a:latin typeface="Helvetica"/>
              </a:rPr>
              <a:t>social, emotional or spiritual</a:t>
            </a:r>
            <a:r>
              <a:rPr lang="en-US" sz="2400" dirty="0" smtClean="0">
                <a:solidFill>
                  <a:schemeClr val="bg1"/>
                </a:solidFill>
                <a:latin typeface="Helvetica"/>
              </a:rPr>
              <a:t> </a:t>
            </a:r>
            <a:r>
              <a:rPr lang="en-US" sz="2400" baseline="30000" dirty="0" smtClean="0">
                <a:solidFill>
                  <a:schemeClr val="bg1"/>
                </a:solidFill>
                <a:latin typeface="Helvetica"/>
              </a:rPr>
              <a:t>support, particularly with students</a:t>
            </a:r>
            <a:r>
              <a:rPr lang="en-US" sz="2400" dirty="0" smtClean="0">
                <a:solidFill>
                  <a:schemeClr val="bg1"/>
                </a:solidFill>
                <a:latin typeface="Helvetica"/>
              </a:rPr>
              <a:t> </a:t>
            </a:r>
            <a:r>
              <a:rPr lang="en-US" sz="2400" baseline="30000" dirty="0" smtClean="0">
                <a:solidFill>
                  <a:schemeClr val="bg1"/>
                </a:solidFill>
                <a:latin typeface="Helvetica"/>
              </a:rPr>
              <a:t>at risk of</a:t>
            </a:r>
            <a:r>
              <a:rPr lang="en-US" sz="2400" dirty="0" smtClean="0">
                <a:solidFill>
                  <a:schemeClr val="bg1"/>
                </a:solidFill>
                <a:latin typeface="Helvetica"/>
              </a:rPr>
              <a:t> </a:t>
            </a:r>
            <a:r>
              <a:rPr lang="en-US" sz="2400" baseline="30000" dirty="0" smtClean="0">
                <a:solidFill>
                  <a:schemeClr val="bg1"/>
                </a:solidFill>
                <a:latin typeface="Helvetica"/>
              </a:rPr>
              <a:t>disengagement.</a:t>
            </a:r>
            <a:endParaRPr lang="en-US" sz="2400" dirty="0">
              <a:solidFill>
                <a:schemeClr val="bg1"/>
              </a:solidFill>
              <a:latin typeface="Helvetica"/>
            </a:endParaRPr>
          </a:p>
        </p:txBody>
      </p:sp>
      <p:pic>
        <p:nvPicPr>
          <p:cNvPr id="15" name="Picture 14" descr="educational-suppor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651" y="579119"/>
            <a:ext cx="4306833" cy="365761"/>
          </a:xfrm>
          <a:prstGeom prst="rect">
            <a:avLst/>
          </a:prstGeom>
        </p:spPr>
      </p:pic>
      <p:pic>
        <p:nvPicPr>
          <p:cNvPr id="20" name="Picture 19" descr="SUQLD-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1098" y="93095"/>
            <a:ext cx="1302698" cy="1214114"/>
          </a:xfrm>
          <a:prstGeom prst="rect">
            <a:avLst/>
          </a:prstGeom>
        </p:spPr>
      </p:pic>
      <p:pic>
        <p:nvPicPr>
          <p:cNvPr id="10" name="Picture 9" descr="Educational Support Image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9150" y="3067329"/>
            <a:ext cx="4692650" cy="35194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014 Infographics Powerpoin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14 Infographics Powerpoint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14 Infographics Powerpoint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14 Infographics Powerpoint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UQLD-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1098" y="93095"/>
            <a:ext cx="1302698" cy="121411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0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9112"/>
                </a:solidFill>
                <a:latin typeface="Helvetica"/>
              </a:rPr>
              <a:t>What chaplains do </a:t>
            </a:r>
          </a:p>
          <a:p>
            <a:r>
              <a:rPr lang="en-US" sz="4400" b="1" dirty="0" smtClean="0">
                <a:solidFill>
                  <a:srgbClr val="FF9112"/>
                </a:solidFill>
                <a:latin typeface="Helvetica"/>
              </a:rPr>
              <a:t>-Breakfast Clubs</a:t>
            </a:r>
            <a:endParaRPr lang="en-US" sz="4400" b="1" dirty="0">
              <a:solidFill>
                <a:srgbClr val="FF9112"/>
              </a:solidFill>
              <a:latin typeface="Helvetic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47800" y="333323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42900" y="3105835"/>
            <a:ext cx="65151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/>
              <a:t>Please view video here: </a:t>
            </a:r>
            <a:r>
              <a:rPr lang="en-US" dirty="0" smtClean="0">
                <a:hlinkClick r:id="rId4"/>
              </a:rPr>
              <a:t>http://youtu.be/k_lArsIjRSI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2014 Infographics Powerpoint - GREY BACKGROUND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7198" y="2251611"/>
            <a:ext cx="8382000" cy="4606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“ Many Principals and others, including Members here, will attest to the value of chaplains in the recent events [2013 Bundaberg Flood]… Chaplains have certainly provided great support, not just in Bundaberg, but throughout the state.” </a:t>
            </a:r>
          </a:p>
          <a:p>
            <a:endParaRPr lang="en-US" sz="3200" dirty="0" smtClean="0">
              <a:solidFill>
                <a:srgbClr val="FF9112"/>
              </a:solidFill>
            </a:endParaRPr>
          </a:p>
          <a:p>
            <a:r>
              <a:rPr lang="en-US" sz="3200" b="1" i="1" baseline="30000" dirty="0" smtClean="0">
                <a:solidFill>
                  <a:srgbClr val="FF9112"/>
                </a:solidFill>
                <a:latin typeface="Helvetica"/>
              </a:rPr>
              <a:t>— Hon JP Langbroek, Minister for Education</a:t>
            </a:r>
          </a:p>
          <a:p>
            <a:endParaRPr lang="en-US" sz="2000" dirty="0" smtClean="0"/>
          </a:p>
          <a:p>
            <a:endParaRPr lang="en-US" sz="2000" i="1" dirty="0" smtClean="0">
              <a:latin typeface="Helvetica"/>
            </a:endParaRPr>
          </a:p>
          <a:p>
            <a:endParaRPr lang="en-AU" sz="2000" dirty="0" smtClean="0"/>
          </a:p>
          <a:p>
            <a:endParaRPr lang="en-US" sz="2000" i="1" dirty="0" smtClean="0">
              <a:latin typeface="Helvetica"/>
            </a:endParaRPr>
          </a:p>
        </p:txBody>
      </p:sp>
      <p:pic>
        <p:nvPicPr>
          <p:cNvPr id="10" name="Picture 9" descr="SUQLD-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1098" y="93095"/>
            <a:ext cx="1302698" cy="12141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14 Infographics Powerpoint - GREY BACKGROUND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7198" y="1270000"/>
            <a:ext cx="8382000" cy="5775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 smtClean="0"/>
          </a:p>
          <a:p>
            <a:r>
              <a:rPr lang="en-US" sz="3200" dirty="0" smtClean="0">
                <a:solidFill>
                  <a:schemeClr val="bg1"/>
                </a:solidFill>
              </a:rPr>
              <a:t>“I’ve worked with children who face tough times in their lives, but I’ve also been there to celebrate their triumphs. The thing that I love most about chaplaincy is that it’s about journeying with young people and families. It’s about listening… just being there, without any agenda… and supporting them in any way I can.” </a:t>
            </a:r>
          </a:p>
          <a:p>
            <a:r>
              <a:rPr lang="en-AU" sz="3200" dirty="0" smtClean="0">
                <a:solidFill>
                  <a:schemeClr val="bg1"/>
                </a:solidFill>
              </a:rPr>
              <a:t> </a:t>
            </a:r>
            <a:endParaRPr lang="en-AU" sz="3200" dirty="0" smtClean="0">
              <a:solidFill>
                <a:srgbClr val="FF9112"/>
              </a:solidFill>
            </a:endParaRPr>
          </a:p>
          <a:p>
            <a:r>
              <a:rPr lang="en-US" sz="3200" b="1" i="1" baseline="30000" dirty="0" smtClean="0">
                <a:solidFill>
                  <a:srgbClr val="FF9112"/>
                </a:solidFill>
                <a:latin typeface="Helvetica"/>
              </a:rPr>
              <a:t>— Kirsty Ridgeway, Chaplain</a:t>
            </a:r>
            <a:endParaRPr lang="en-US" sz="3200" dirty="0" smtClean="0">
              <a:solidFill>
                <a:srgbClr val="FF9112"/>
              </a:solidFill>
            </a:endParaRPr>
          </a:p>
          <a:p>
            <a:endParaRPr lang="en-US" sz="2000" i="1" dirty="0" smtClean="0">
              <a:latin typeface="Helvetica"/>
            </a:endParaRPr>
          </a:p>
          <a:p>
            <a:endParaRPr lang="en-AU" sz="2000" dirty="0" smtClean="0"/>
          </a:p>
          <a:p>
            <a:endParaRPr lang="en-US" sz="2000" i="1" dirty="0" smtClean="0">
              <a:latin typeface="Helvetica"/>
            </a:endParaRPr>
          </a:p>
        </p:txBody>
      </p:sp>
      <p:pic>
        <p:nvPicPr>
          <p:cNvPr id="7" name="Picture 6" descr="SUQLD-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1098" y="93095"/>
            <a:ext cx="1302698" cy="12141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2014 Infographics Powerpoint - GREY BACKGROUND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095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7500" y="754529"/>
            <a:ext cx="8616296" cy="6842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aseline="30000" dirty="0" smtClean="0">
              <a:solidFill>
                <a:schemeClr val="bg1"/>
              </a:solidFill>
              <a:latin typeface="Helvetica"/>
            </a:endParaRPr>
          </a:p>
          <a:p>
            <a:endParaRPr lang="en-US" sz="2000" b="1" baseline="30000" dirty="0" smtClean="0">
              <a:solidFill>
                <a:schemeClr val="bg1"/>
              </a:solidFill>
              <a:latin typeface="Helvetica"/>
            </a:endParaRPr>
          </a:p>
          <a:p>
            <a:endParaRPr lang="en-US" sz="2800" b="1" baseline="30000" dirty="0" smtClean="0">
              <a:solidFill>
                <a:schemeClr val="bg1"/>
              </a:solidFill>
              <a:latin typeface="Helvetica"/>
            </a:endParaRPr>
          </a:p>
          <a:p>
            <a:endParaRPr lang="en-US" sz="2800" b="1" baseline="30000" dirty="0" smtClean="0">
              <a:solidFill>
                <a:schemeClr val="bg1"/>
              </a:solidFill>
              <a:latin typeface="Helvetica"/>
            </a:endParaRPr>
          </a:p>
          <a:p>
            <a:r>
              <a:rPr lang="en-US" sz="2800" b="1" baseline="30000" dirty="0" smtClean="0">
                <a:solidFill>
                  <a:srgbClr val="FF9112"/>
                </a:solidFill>
                <a:latin typeface="Helvetica"/>
              </a:rPr>
              <a:t>The unique dimensions of </a:t>
            </a:r>
          </a:p>
          <a:p>
            <a:r>
              <a:rPr lang="en-US" sz="2800" b="1" baseline="30000" dirty="0" smtClean="0">
                <a:solidFill>
                  <a:srgbClr val="FF9112"/>
                </a:solidFill>
                <a:latin typeface="Helvetica"/>
              </a:rPr>
              <a:t>School Chaplaincy</a:t>
            </a:r>
            <a:r>
              <a:rPr lang="en-US" sz="2800" b="1" dirty="0" smtClean="0">
                <a:solidFill>
                  <a:srgbClr val="FF9112"/>
                </a:solidFill>
                <a:latin typeface="Helvetica"/>
              </a:rPr>
              <a:t> </a:t>
            </a:r>
            <a:r>
              <a:rPr lang="en-US" sz="2800" b="1" baseline="30000" dirty="0" smtClean="0">
                <a:solidFill>
                  <a:srgbClr val="FF9112"/>
                </a:solidFill>
                <a:latin typeface="Helvetica"/>
              </a:rPr>
              <a:t>include:</a:t>
            </a:r>
          </a:p>
          <a:p>
            <a:endParaRPr lang="en-US" sz="2000" baseline="30000" dirty="0" smtClean="0">
              <a:solidFill>
                <a:schemeClr val="bg1"/>
              </a:solidFill>
              <a:latin typeface="Helvetica"/>
            </a:endParaRPr>
          </a:p>
          <a:p>
            <a:r>
              <a:rPr lang="en-US" sz="2800" baseline="30000" dirty="0" smtClean="0">
                <a:solidFill>
                  <a:schemeClr val="bg1"/>
                </a:solidFill>
                <a:latin typeface="Helvetica"/>
              </a:rPr>
              <a:t>1. Holistic care of </a:t>
            </a:r>
            <a:r>
              <a:rPr lang="en-US" sz="2800" baseline="30000" dirty="0" smtClean="0">
                <a:solidFill>
                  <a:schemeClr val="bg1"/>
                </a:solidFill>
                <a:latin typeface="Helvetica"/>
              </a:rPr>
              <a:t>students and families</a:t>
            </a:r>
          </a:p>
          <a:p>
            <a:endParaRPr lang="en-US" sz="2800" baseline="30000" dirty="0" smtClean="0">
              <a:solidFill>
                <a:schemeClr val="bg1"/>
              </a:solidFill>
              <a:latin typeface="Helvetica"/>
            </a:endParaRPr>
          </a:p>
          <a:p>
            <a:r>
              <a:rPr lang="en-US" sz="2800" baseline="30000" dirty="0" smtClean="0">
                <a:solidFill>
                  <a:schemeClr val="bg1"/>
                </a:solidFill>
                <a:latin typeface="Helvetica"/>
              </a:rPr>
              <a:t>2. The Local Chaplaincy Committee</a:t>
            </a:r>
          </a:p>
          <a:p>
            <a:r>
              <a:rPr lang="en-US" sz="2800" baseline="30000" dirty="0" smtClean="0">
                <a:solidFill>
                  <a:schemeClr val="bg1"/>
                </a:solidFill>
                <a:latin typeface="Helvetica"/>
              </a:rPr>
              <a:t> (LCC)</a:t>
            </a:r>
          </a:p>
          <a:p>
            <a:endParaRPr lang="en-US" sz="2800" baseline="30000" dirty="0" smtClean="0">
              <a:solidFill>
                <a:schemeClr val="bg1"/>
              </a:solidFill>
              <a:latin typeface="Helvetica"/>
            </a:endParaRPr>
          </a:p>
          <a:p>
            <a:r>
              <a:rPr lang="en-US" sz="2800" baseline="30000" dirty="0" smtClean="0">
                <a:solidFill>
                  <a:schemeClr val="bg1"/>
                </a:solidFill>
                <a:latin typeface="Helvetica"/>
              </a:rPr>
              <a:t>3. Rich networks</a:t>
            </a:r>
          </a:p>
          <a:p>
            <a:endParaRPr lang="en-US" sz="2800" baseline="30000" dirty="0" smtClean="0">
              <a:solidFill>
                <a:schemeClr val="bg1"/>
              </a:solidFill>
              <a:latin typeface="Helvetica"/>
            </a:endParaRPr>
          </a:p>
          <a:p>
            <a:r>
              <a:rPr lang="en-US" sz="2800" baseline="30000" dirty="0" smtClean="0">
                <a:solidFill>
                  <a:schemeClr val="bg1"/>
                </a:solidFill>
                <a:latin typeface="Helvetica"/>
              </a:rPr>
              <a:t>4. SU QLD support</a:t>
            </a:r>
          </a:p>
          <a:p>
            <a:pPr>
              <a:lnSpc>
                <a:spcPct val="150000"/>
              </a:lnSpc>
            </a:pPr>
            <a:endParaRPr lang="en-US" sz="2800" b="1" baseline="30000" dirty="0" smtClean="0">
              <a:latin typeface="Helvetica"/>
            </a:endParaRPr>
          </a:p>
          <a:p>
            <a:pPr>
              <a:lnSpc>
                <a:spcPct val="150000"/>
              </a:lnSpc>
            </a:pPr>
            <a:r>
              <a:rPr lang="en-US" sz="2800" baseline="30000" dirty="0" smtClean="0">
                <a:solidFill>
                  <a:schemeClr val="bg1"/>
                </a:solidFill>
                <a:latin typeface="Helvetica"/>
              </a:rPr>
              <a:t>SU QLD Chaplaincy has built a solid reputation in Queensland over 25 years. We are the largest provider of school chaplains serving over 385,000 students in more than 800 schools.</a:t>
            </a:r>
          </a:p>
          <a:p>
            <a:endParaRPr lang="en-US" sz="2800" b="1" baseline="30000" dirty="0" smtClean="0">
              <a:latin typeface="Helvetica"/>
            </a:endParaRPr>
          </a:p>
          <a:p>
            <a:endParaRPr lang="en-US" sz="2000" baseline="30000" dirty="0" smtClean="0">
              <a:latin typeface="Helvetica"/>
            </a:endParaRPr>
          </a:p>
          <a:p>
            <a:endParaRPr lang="en-US" baseline="30000" dirty="0" smtClean="0"/>
          </a:p>
        </p:txBody>
      </p:sp>
      <p:pic>
        <p:nvPicPr>
          <p:cNvPr id="8" name="Picture 7" descr="IMG_905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5526" y="2171699"/>
            <a:ext cx="4148269" cy="2857499"/>
          </a:xfrm>
          <a:prstGeom prst="rect">
            <a:avLst/>
          </a:prstGeom>
        </p:spPr>
      </p:pic>
      <p:pic>
        <p:nvPicPr>
          <p:cNvPr id="12" name="Picture 11" descr="SUQLD-log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1098" y="93095"/>
            <a:ext cx="1302698" cy="12141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14 Infographics Powerpoint - GREY BACKGROUND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7198" y="1270000"/>
            <a:ext cx="8382000" cy="5775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i="1" dirty="0" smtClean="0">
              <a:latin typeface="Helvetica"/>
            </a:endParaRPr>
          </a:p>
          <a:p>
            <a:r>
              <a:rPr lang="en-US" sz="3200" dirty="0" smtClean="0">
                <a:solidFill>
                  <a:schemeClr val="bg1"/>
                </a:solidFill>
              </a:rPr>
              <a:t>“I met up with my chaplain every week or just when I needed someone to speak to about my problems. It helped me a lot emotionally. I could keep my emotions under control when I was just with my mates but I couldn’t hold it in when I went to talk to my chaplain. Having someone to talk to, kept me from letting my anger out in class and in the playground.”</a:t>
            </a:r>
          </a:p>
          <a:p>
            <a:endParaRPr lang="en-US" sz="3200" dirty="0" smtClean="0">
              <a:solidFill>
                <a:schemeClr val="bg1"/>
              </a:solidFill>
            </a:endParaRPr>
          </a:p>
          <a:p>
            <a:r>
              <a:rPr lang="en-US" sz="3200" b="1" i="1" baseline="30000" dirty="0" smtClean="0">
                <a:solidFill>
                  <a:srgbClr val="FF9112"/>
                </a:solidFill>
                <a:latin typeface="Helvetica"/>
              </a:rPr>
              <a:t>— Stuart, Student</a:t>
            </a:r>
          </a:p>
          <a:p>
            <a:endParaRPr lang="en-AU" sz="2000" dirty="0" smtClean="0"/>
          </a:p>
          <a:p>
            <a:endParaRPr lang="en-US" sz="2000" i="1" dirty="0" smtClean="0">
              <a:latin typeface="Helvetica"/>
            </a:endParaRPr>
          </a:p>
        </p:txBody>
      </p:sp>
      <p:pic>
        <p:nvPicPr>
          <p:cNvPr id="7" name="Picture 6" descr="SUQLD-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1098" y="93095"/>
            <a:ext cx="1302698" cy="12141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UQLD-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1098" y="93095"/>
            <a:ext cx="1302698" cy="121411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0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9112"/>
                </a:solidFill>
                <a:latin typeface="Helvetica"/>
              </a:rPr>
              <a:t>What chaplains do </a:t>
            </a:r>
          </a:p>
          <a:p>
            <a:r>
              <a:rPr lang="en-US" sz="4400" b="1" dirty="0" smtClean="0">
                <a:solidFill>
                  <a:srgbClr val="FF9112"/>
                </a:solidFill>
                <a:latin typeface="Helvetica"/>
              </a:rPr>
              <a:t>-Lunch Programs</a:t>
            </a:r>
            <a:endParaRPr lang="en-US" sz="4400" b="1" dirty="0">
              <a:solidFill>
                <a:srgbClr val="FF9112"/>
              </a:solidFill>
              <a:latin typeface="Helvetic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2100" y="2967335"/>
            <a:ext cx="65659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Please view video here: </a:t>
            </a:r>
          </a:p>
          <a:p>
            <a:r>
              <a:rPr lang="en-US" dirty="0" smtClean="0">
                <a:hlinkClick r:id="rId4"/>
              </a:rPr>
              <a:t>http://youtu.be/nwDHDQaNJEU?list=UU-Cn4yGv4sFg4HadshohpVw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2014 Infographics Powerpoint - GREY BACKGROUND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8470" y="1511300"/>
            <a:ext cx="8583706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 </a:t>
            </a:r>
            <a:r>
              <a:rPr lang="en-US" dirty="0" smtClean="0">
                <a:solidFill>
                  <a:schemeClr val="bg1"/>
                </a:solidFill>
              </a:rPr>
              <a:t>federally funded National School Chaplaincy and Student Welfare program has been a great help, but </a:t>
            </a:r>
            <a:r>
              <a:rPr lang="en-US" b="1" dirty="0" smtClean="0">
                <a:solidFill>
                  <a:schemeClr val="bg1"/>
                </a:solidFill>
              </a:rPr>
              <a:t>not all school chaplains receive government funding…</a:t>
            </a:r>
            <a:r>
              <a:rPr lang="en-US" dirty="0" smtClean="0">
                <a:solidFill>
                  <a:schemeClr val="bg1"/>
                </a:solidFill>
              </a:rPr>
              <a:t> and it is important to note that the NSCP program is only meant to be a contribution towards the costs of a chaplaincy service.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To ensure local chaplaincy services remain sustainable, local community support is vital. SU QLD supports the initiative by appointing, training and equipping school chaplains.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Your support can help keep chappies in schools...</a:t>
            </a:r>
            <a:r>
              <a:rPr lang="en-US" dirty="0" smtClean="0">
                <a:solidFill>
                  <a:schemeClr val="bg1"/>
                </a:solidFill>
              </a:rPr>
              <a:t> and continue to </a:t>
            </a:r>
            <a:r>
              <a:rPr lang="en-US" i="1" dirty="0" smtClean="0">
                <a:solidFill>
                  <a:schemeClr val="bg1"/>
                </a:solidFill>
              </a:rPr>
              <a:t>bring hope to a young generation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-1143000" y="307679"/>
            <a:ext cx="753782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smtClean="0">
                <a:solidFill>
                  <a:srgbClr val="FF9112"/>
                </a:solidFill>
                <a:latin typeface="Helvetica"/>
              </a:rPr>
              <a:t>Funding Model</a:t>
            </a:r>
            <a:endParaRPr lang="en-US" sz="5000" b="1" dirty="0">
              <a:solidFill>
                <a:srgbClr val="FF9112"/>
              </a:solidFill>
              <a:latin typeface="Helvetica"/>
            </a:endParaRPr>
          </a:p>
        </p:txBody>
      </p:sp>
      <p:pic>
        <p:nvPicPr>
          <p:cNvPr id="9" name="Picture 8" descr="SUQLD-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1098" y="93095"/>
            <a:ext cx="1302698" cy="1214114"/>
          </a:xfrm>
          <a:prstGeom prst="rect">
            <a:avLst/>
          </a:prstGeom>
        </p:spPr>
      </p:pic>
      <p:pic>
        <p:nvPicPr>
          <p:cNvPr id="7" name="Picture 6" descr="Mt Samson - Rosie Thomas - Seasons Program -  11 copy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4000" y="4076452"/>
            <a:ext cx="3600822" cy="24005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2014 Infographics Powerpoint - GREY BACKGROUND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5800" y="1790700"/>
            <a:ext cx="77470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/>
                </a:solidFill>
              </a:rPr>
              <a:t>Chaplains are in the prevention and support business and the way a chaplain can get alongside a struggling student and support them through the everyday challenges of life is significant, and the impact on your school community is very real.  </a:t>
            </a:r>
          </a:p>
          <a:p>
            <a:endParaRPr lang="en-US" b="1" dirty="0" smtClean="0">
              <a:solidFill>
                <a:srgbClr val="FF9112"/>
              </a:solidFill>
            </a:endParaRPr>
          </a:p>
          <a:p>
            <a:r>
              <a:rPr lang="en-US" b="1" dirty="0" smtClean="0">
                <a:solidFill>
                  <a:srgbClr val="FF9112"/>
                </a:solidFill>
              </a:rPr>
              <a:t>The P&amp;C can support chaplaincy in a number of ways: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chemeClr val="bg1"/>
                </a:solidFill>
              </a:rPr>
              <a:t>1. Provide a special once off gift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2. Provide a regular gift to help ensure the financial stability of the Chaplaincy Service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3. Understand the 6 roles a chaplain performs, to help communicate the service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    to the school community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4. Volunteer to assist in programs organised by the chaplain e.g. breakfast clubs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5. Volunteer to assist in events organised by the LCC e.g. an annual fundraising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    event</a:t>
            </a:r>
          </a:p>
          <a:p>
            <a:r>
              <a:rPr lang="en-US" dirty="0" smtClean="0"/>
              <a:t> 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-173424" y="318435"/>
            <a:ext cx="753782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smtClean="0">
                <a:solidFill>
                  <a:srgbClr val="FF9112"/>
                </a:solidFill>
                <a:latin typeface="Helvetica"/>
              </a:rPr>
              <a:t>How the P&amp;C can help</a:t>
            </a:r>
            <a:endParaRPr lang="en-US" sz="5000" b="1" dirty="0">
              <a:solidFill>
                <a:srgbClr val="FF9112"/>
              </a:solidFill>
              <a:latin typeface="Helvetica"/>
            </a:endParaRPr>
          </a:p>
        </p:txBody>
      </p:sp>
      <p:pic>
        <p:nvPicPr>
          <p:cNvPr id="9" name="Picture 8" descr="SUQLD-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1098" y="93095"/>
            <a:ext cx="1302698" cy="12141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UQLD-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1098" y="93095"/>
            <a:ext cx="1302698" cy="1214114"/>
          </a:xfrm>
          <a:prstGeom prst="rect">
            <a:avLst/>
          </a:prstGeom>
        </p:spPr>
      </p:pic>
      <p:pic>
        <p:nvPicPr>
          <p:cNvPr id="9" name="Picture 8" descr="2014 Chaplaincy Map Powerpoint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70709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2014 Infographics Powerpoint - GREY BACKGROUND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77800" y="333079"/>
            <a:ext cx="753782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smtClean="0">
                <a:solidFill>
                  <a:srgbClr val="FF9112"/>
                </a:solidFill>
                <a:latin typeface="Helvetica"/>
              </a:rPr>
              <a:t>The role of a chaplain</a:t>
            </a:r>
            <a:endParaRPr lang="en-US" sz="5000" b="1" dirty="0">
              <a:solidFill>
                <a:srgbClr val="FF9112"/>
              </a:solidFill>
              <a:latin typeface="Helvetica"/>
            </a:endParaRPr>
          </a:p>
        </p:txBody>
      </p:sp>
      <p:pic>
        <p:nvPicPr>
          <p:cNvPr id="8" name="Picture 7" descr="Tullawong State High School - Petrus Pretorius -  00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4747" y="3886200"/>
            <a:ext cx="4305753" cy="2870502"/>
          </a:xfrm>
          <a:prstGeom prst="rect">
            <a:avLst/>
          </a:prstGeom>
        </p:spPr>
      </p:pic>
      <p:pic>
        <p:nvPicPr>
          <p:cNvPr id="11" name="Picture 10" descr="SUQLD-log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1098" y="93095"/>
            <a:ext cx="1302698" cy="121411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1000" y="1600200"/>
            <a:ext cx="8293100" cy="25990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baseline="30000" dirty="0" smtClean="0">
                <a:solidFill>
                  <a:schemeClr val="bg1"/>
                </a:solidFill>
                <a:latin typeface="Helvetica"/>
              </a:rPr>
              <a:t> The role of a school chaplain is to provide social, emotional and spiritual support to  </a:t>
            </a:r>
          </a:p>
          <a:p>
            <a:pPr>
              <a:lnSpc>
                <a:spcPct val="150000"/>
              </a:lnSpc>
            </a:pPr>
            <a:r>
              <a:rPr lang="en-US" sz="2400" baseline="30000" dirty="0" smtClean="0">
                <a:solidFill>
                  <a:schemeClr val="bg1"/>
                </a:solidFill>
                <a:latin typeface="Helvetica"/>
              </a:rPr>
              <a:t>   students</a:t>
            </a:r>
            <a:r>
              <a:rPr lang="en-US" sz="2400" baseline="30000" dirty="0" smtClean="0">
                <a:solidFill>
                  <a:schemeClr val="bg1"/>
                </a:solidFill>
                <a:latin typeface="Helvetica"/>
              </a:rPr>
              <a:t>, parents and staff taking into account the specific needs of the school.  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baseline="30000" dirty="0" smtClean="0">
                <a:solidFill>
                  <a:schemeClr val="bg1"/>
                </a:solidFill>
                <a:latin typeface="Helvetica"/>
              </a:rPr>
              <a:t> They are in the prevention and support business helping students find a better way to </a:t>
            </a:r>
          </a:p>
          <a:p>
            <a:pPr>
              <a:lnSpc>
                <a:spcPct val="150000"/>
              </a:lnSpc>
            </a:pPr>
            <a:r>
              <a:rPr lang="en-US" sz="2400" baseline="30000" dirty="0" smtClean="0">
                <a:solidFill>
                  <a:schemeClr val="bg1"/>
                </a:solidFill>
                <a:latin typeface="Helvetica"/>
              </a:rPr>
              <a:t>   deal </a:t>
            </a:r>
            <a:r>
              <a:rPr lang="en-US" sz="2400" baseline="30000" dirty="0" smtClean="0">
                <a:solidFill>
                  <a:schemeClr val="bg1"/>
                </a:solidFill>
                <a:latin typeface="Helvetica"/>
              </a:rPr>
              <a:t>with issues. 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baseline="30000" dirty="0" smtClean="0">
                <a:solidFill>
                  <a:schemeClr val="bg1"/>
                </a:solidFill>
                <a:latin typeface="Helvetica"/>
              </a:rPr>
              <a:t> They provide a listening ear and a caring presence for kids in crisis. 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baseline="30000" dirty="0" smtClean="0">
                <a:solidFill>
                  <a:schemeClr val="bg1"/>
                </a:solidFill>
                <a:latin typeface="Helvetica"/>
              </a:rPr>
              <a:t> They provide support for staff and parents in school communities.</a:t>
            </a:r>
          </a:p>
          <a:p>
            <a:endParaRPr lang="en-US" sz="2000" baseline="30000" dirty="0" smtClean="0">
              <a:latin typeface="Helv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UQLD-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1098" y="93095"/>
            <a:ext cx="1302698" cy="121411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0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9112"/>
                </a:solidFill>
                <a:latin typeface="Helvetica"/>
              </a:rPr>
              <a:t>What chaplains do </a:t>
            </a:r>
          </a:p>
          <a:p>
            <a:r>
              <a:rPr lang="en-US" sz="4400" b="1" dirty="0" smtClean="0">
                <a:solidFill>
                  <a:srgbClr val="FF9112"/>
                </a:solidFill>
                <a:latin typeface="Helvetica"/>
              </a:rPr>
              <a:t>- Wellbeing Programs</a:t>
            </a:r>
            <a:endParaRPr lang="en-US" sz="4400" b="1" dirty="0">
              <a:solidFill>
                <a:srgbClr val="FF9112"/>
              </a:solidFill>
              <a:latin typeface="Helvetic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31800" y="2967335"/>
            <a:ext cx="8077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/>
              <a:t>Please view video here</a:t>
            </a:r>
            <a:r>
              <a:rPr lang="en-US" dirty="0" smtClean="0"/>
              <a:t>:</a:t>
            </a:r>
          </a:p>
          <a:p>
            <a:pPr>
              <a:defRPr/>
            </a:pPr>
            <a:r>
              <a:rPr lang="en-US" dirty="0" smtClean="0"/>
              <a:t>https://</a:t>
            </a:r>
            <a:r>
              <a:rPr lang="en-US" dirty="0" err="1" smtClean="0"/>
              <a:t>www.youtube.com/watch?v</a:t>
            </a:r>
            <a:r>
              <a:rPr lang="en-US" dirty="0" smtClean="0"/>
              <a:t>=68HObyvsKSk&amp;list=PLDC43542E70FA7CDB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2014 Infographics Powerpoint - GREY BACKGROUND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9" descr="Model-of-Car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857" y="1646597"/>
            <a:ext cx="3852018" cy="47210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1300" y="1328349"/>
            <a:ext cx="32388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 smtClean="0">
                <a:solidFill>
                  <a:schemeClr val="bg1"/>
                </a:solidFill>
              </a:rPr>
              <a:t>Chaplains play an invaluable role within a school community, working with other school </a:t>
            </a:r>
          </a:p>
          <a:p>
            <a:r>
              <a:rPr lang="en-AU" sz="2400" dirty="0" smtClean="0">
                <a:solidFill>
                  <a:schemeClr val="bg1"/>
                </a:solidFill>
              </a:rPr>
              <a:t>staff to provide:</a:t>
            </a:r>
            <a:endParaRPr lang="en-AU" sz="2400" dirty="0">
              <a:solidFill>
                <a:schemeClr val="bg1"/>
              </a:solidFill>
            </a:endParaRPr>
          </a:p>
        </p:txBody>
      </p:sp>
      <p:pic>
        <p:nvPicPr>
          <p:cNvPr id="8" name="Picture 7" descr="SUQLD-log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1098" y="93095"/>
            <a:ext cx="1302698" cy="12141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2014 Infographics Powerpoint - GREY BACKGROUND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85800" y="1727200"/>
            <a:ext cx="80645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aseline="30000" dirty="0" smtClean="0">
                <a:solidFill>
                  <a:schemeClr val="bg1"/>
                </a:solidFill>
                <a:latin typeface="Helvetica"/>
              </a:rPr>
              <a:t>Chaplains provide proactive pastoral</a:t>
            </a:r>
            <a:r>
              <a:rPr lang="en-US" sz="2400" dirty="0" smtClean="0">
                <a:solidFill>
                  <a:schemeClr val="bg1"/>
                </a:solidFill>
                <a:latin typeface="Helvetica"/>
              </a:rPr>
              <a:t> </a:t>
            </a:r>
            <a:r>
              <a:rPr lang="en-US" sz="2400" baseline="30000" dirty="0" smtClean="0">
                <a:solidFill>
                  <a:schemeClr val="bg1"/>
                </a:solidFill>
                <a:latin typeface="Helvetica"/>
              </a:rPr>
              <a:t>care for students, staff and parents,</a:t>
            </a:r>
            <a:r>
              <a:rPr lang="en-US" sz="2400" dirty="0" smtClean="0">
                <a:solidFill>
                  <a:schemeClr val="bg1"/>
                </a:solidFill>
                <a:latin typeface="Helvetica"/>
              </a:rPr>
              <a:t> </a:t>
            </a:r>
            <a:r>
              <a:rPr lang="en-US" sz="2400" baseline="30000" dirty="0" smtClean="0">
                <a:solidFill>
                  <a:schemeClr val="bg1"/>
                </a:solidFill>
                <a:latin typeface="Helvetica"/>
              </a:rPr>
              <a:t>helping to create a positive and safe</a:t>
            </a:r>
            <a:r>
              <a:rPr lang="en-US" sz="2400" dirty="0" smtClean="0">
                <a:solidFill>
                  <a:schemeClr val="bg1"/>
                </a:solidFill>
                <a:latin typeface="Helvetica"/>
              </a:rPr>
              <a:t> </a:t>
            </a:r>
            <a:r>
              <a:rPr lang="en-US" sz="2400" baseline="30000" dirty="0" smtClean="0">
                <a:solidFill>
                  <a:schemeClr val="bg1"/>
                </a:solidFill>
                <a:latin typeface="Helvetica"/>
              </a:rPr>
              <a:t>school environment and looking</a:t>
            </a:r>
            <a:r>
              <a:rPr lang="en-US" sz="2400" dirty="0" smtClean="0">
                <a:solidFill>
                  <a:schemeClr val="bg1"/>
                </a:solidFill>
                <a:latin typeface="Helvetica"/>
              </a:rPr>
              <a:t> </a:t>
            </a:r>
            <a:r>
              <a:rPr lang="en-US" sz="2400" baseline="30000" dirty="0" smtClean="0">
                <a:solidFill>
                  <a:schemeClr val="bg1"/>
                </a:solidFill>
                <a:latin typeface="Helvetica"/>
              </a:rPr>
              <a:t>out for those in need. They support</a:t>
            </a:r>
            <a:r>
              <a:rPr lang="en-US" sz="2400" dirty="0" smtClean="0">
                <a:solidFill>
                  <a:schemeClr val="bg1"/>
                </a:solidFill>
                <a:latin typeface="Helvetica"/>
              </a:rPr>
              <a:t> </a:t>
            </a:r>
            <a:r>
              <a:rPr lang="en-US" sz="2400" baseline="30000" dirty="0" smtClean="0">
                <a:solidFill>
                  <a:schemeClr val="bg1"/>
                </a:solidFill>
                <a:latin typeface="Helvetica"/>
              </a:rPr>
              <a:t>students and the school</a:t>
            </a:r>
            <a:r>
              <a:rPr lang="en-US" sz="2400" dirty="0" smtClean="0">
                <a:solidFill>
                  <a:schemeClr val="bg1"/>
                </a:solidFill>
                <a:latin typeface="Helvetica"/>
              </a:rPr>
              <a:t> </a:t>
            </a:r>
            <a:r>
              <a:rPr lang="en-US" sz="2400" baseline="30000" dirty="0" smtClean="0">
                <a:solidFill>
                  <a:schemeClr val="bg1"/>
                </a:solidFill>
                <a:latin typeface="Helvetica"/>
              </a:rPr>
              <a:t>community through bereavement, family</a:t>
            </a:r>
            <a:r>
              <a:rPr lang="en-US" sz="2400" dirty="0" smtClean="0">
                <a:solidFill>
                  <a:schemeClr val="bg1"/>
                </a:solidFill>
                <a:latin typeface="Helvetica"/>
              </a:rPr>
              <a:t> </a:t>
            </a:r>
            <a:r>
              <a:rPr lang="en-US" sz="2400" baseline="30000" dirty="0" smtClean="0">
                <a:solidFill>
                  <a:schemeClr val="bg1"/>
                </a:solidFill>
                <a:latin typeface="Helvetica"/>
              </a:rPr>
              <a:t>breakdown, peer relationships and other difficulties such as</a:t>
            </a:r>
            <a:r>
              <a:rPr lang="en-US" sz="2400" dirty="0" smtClean="0">
                <a:solidFill>
                  <a:schemeClr val="bg1"/>
                </a:solidFill>
                <a:latin typeface="Helvetica"/>
              </a:rPr>
              <a:t> </a:t>
            </a:r>
            <a:r>
              <a:rPr lang="en-US" sz="2400" baseline="30000" dirty="0" smtClean="0">
                <a:solidFill>
                  <a:schemeClr val="bg1"/>
                </a:solidFill>
                <a:latin typeface="Helvetica"/>
              </a:rPr>
              <a:t>bullying, depression and suicide.</a:t>
            </a:r>
          </a:p>
          <a:p>
            <a:endParaRPr lang="en-US" dirty="0"/>
          </a:p>
        </p:txBody>
      </p:sp>
      <p:pic>
        <p:nvPicPr>
          <p:cNvPr id="16" name="Picture 15" descr="social-emotional-suppor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586739"/>
            <a:ext cx="5577851" cy="365761"/>
          </a:xfrm>
          <a:prstGeom prst="rect">
            <a:avLst/>
          </a:prstGeom>
        </p:spPr>
      </p:pic>
      <p:pic>
        <p:nvPicPr>
          <p:cNvPr id="21" name="Picture 20" descr="SUQLD-log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1098" y="93095"/>
            <a:ext cx="1302698" cy="1214114"/>
          </a:xfrm>
          <a:prstGeom prst="rect">
            <a:avLst/>
          </a:prstGeom>
        </p:spPr>
      </p:pic>
      <p:pic>
        <p:nvPicPr>
          <p:cNvPr id="9" name="Picture 8" descr="Social and Emotional Support Image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3898" y="3410997"/>
            <a:ext cx="4827602" cy="32184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2014 Infographics Powerpoint - GREY BACKGROUND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85799" y="1638300"/>
            <a:ext cx="791210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aseline="30000" dirty="0" smtClean="0">
                <a:solidFill>
                  <a:schemeClr val="bg1"/>
                </a:solidFill>
                <a:latin typeface="Helvetica"/>
              </a:rPr>
              <a:t>Chaplains provide an additional</a:t>
            </a:r>
            <a:r>
              <a:rPr lang="en-US" sz="2400" dirty="0" smtClean="0">
                <a:solidFill>
                  <a:schemeClr val="bg1"/>
                </a:solidFill>
                <a:latin typeface="Helvetica"/>
              </a:rPr>
              <a:t> </a:t>
            </a:r>
            <a:r>
              <a:rPr lang="en-US" sz="2400" baseline="30000" dirty="0" smtClean="0">
                <a:solidFill>
                  <a:schemeClr val="bg1"/>
                </a:solidFill>
                <a:latin typeface="Helvetica"/>
              </a:rPr>
              <a:t>dimension to a school’s care by</a:t>
            </a:r>
            <a:r>
              <a:rPr lang="en-US" sz="2400" dirty="0" smtClean="0">
                <a:solidFill>
                  <a:schemeClr val="bg1"/>
                </a:solidFill>
                <a:latin typeface="Helvetica"/>
              </a:rPr>
              <a:t> </a:t>
            </a:r>
            <a:r>
              <a:rPr lang="en-US" sz="2400" baseline="30000" dirty="0" smtClean="0">
                <a:solidFill>
                  <a:schemeClr val="bg1"/>
                </a:solidFill>
                <a:latin typeface="Helvetica"/>
              </a:rPr>
              <a:t>supporting the spiritual needs of</a:t>
            </a:r>
            <a:r>
              <a:rPr lang="en-US" sz="2400" dirty="0" smtClean="0">
                <a:solidFill>
                  <a:schemeClr val="bg1"/>
                </a:solidFill>
                <a:latin typeface="Helvetica"/>
              </a:rPr>
              <a:t> </a:t>
            </a:r>
            <a:r>
              <a:rPr lang="en-US" sz="2400" baseline="30000" dirty="0" smtClean="0">
                <a:solidFill>
                  <a:schemeClr val="bg1"/>
                </a:solidFill>
                <a:latin typeface="Helvetica"/>
              </a:rPr>
              <a:t>students, regardless of their faith or</a:t>
            </a:r>
            <a:r>
              <a:rPr lang="en-US" sz="2400" dirty="0" smtClean="0">
                <a:solidFill>
                  <a:schemeClr val="bg1"/>
                </a:solidFill>
                <a:latin typeface="Helvetica"/>
              </a:rPr>
              <a:t> </a:t>
            </a:r>
            <a:r>
              <a:rPr lang="en-US" sz="2400" baseline="30000" dirty="0" smtClean="0">
                <a:solidFill>
                  <a:schemeClr val="bg1"/>
                </a:solidFill>
                <a:latin typeface="Helvetica"/>
              </a:rPr>
              <a:t>beliefs. For students who seek it,</a:t>
            </a:r>
            <a:r>
              <a:rPr lang="en-US" sz="2400" dirty="0" smtClean="0">
                <a:solidFill>
                  <a:schemeClr val="bg1"/>
                </a:solidFill>
                <a:latin typeface="Helvetica"/>
              </a:rPr>
              <a:t> </a:t>
            </a:r>
            <a:r>
              <a:rPr lang="en-US" sz="2400" baseline="30000" dirty="0" smtClean="0">
                <a:solidFill>
                  <a:schemeClr val="bg1"/>
                </a:solidFill>
                <a:latin typeface="Helvetica"/>
              </a:rPr>
              <a:t>chaplains can help them explore their</a:t>
            </a:r>
            <a:r>
              <a:rPr lang="en-US" sz="2400" dirty="0" smtClean="0">
                <a:solidFill>
                  <a:schemeClr val="bg1"/>
                </a:solidFill>
                <a:latin typeface="Helvetica"/>
              </a:rPr>
              <a:t> </a:t>
            </a:r>
            <a:r>
              <a:rPr lang="en-US" sz="2400" baseline="30000" dirty="0" smtClean="0">
                <a:solidFill>
                  <a:schemeClr val="bg1"/>
                </a:solidFill>
                <a:latin typeface="Helvetica"/>
              </a:rPr>
              <a:t>worldview in relation to spirituality, </a:t>
            </a:r>
            <a:r>
              <a:rPr lang="en-US" sz="2400" baseline="30000" dirty="0" smtClean="0">
                <a:solidFill>
                  <a:schemeClr val="bg1"/>
                </a:solidFill>
                <a:latin typeface="Helvetica"/>
              </a:rPr>
              <a:t>values ethics in a safe and respectful environment. </a:t>
            </a:r>
            <a:endParaRPr lang="en-US" dirty="0"/>
          </a:p>
        </p:txBody>
      </p:sp>
      <p:pic>
        <p:nvPicPr>
          <p:cNvPr id="17" name="Picture 16" descr="spiritual-suppor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799" y="571499"/>
            <a:ext cx="3643892" cy="365761"/>
          </a:xfrm>
          <a:prstGeom prst="rect">
            <a:avLst/>
          </a:prstGeom>
        </p:spPr>
      </p:pic>
      <p:pic>
        <p:nvPicPr>
          <p:cNvPr id="21" name="Picture 20" descr="SUQLD-log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1098" y="93095"/>
            <a:ext cx="1302698" cy="1214114"/>
          </a:xfrm>
          <a:prstGeom prst="rect">
            <a:avLst/>
          </a:prstGeom>
        </p:spPr>
      </p:pic>
      <p:pic>
        <p:nvPicPr>
          <p:cNvPr id="9" name="Picture 8" descr="Spiritutal Support Image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2200" y="3360360"/>
            <a:ext cx="4724400" cy="314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14 Infographics Powerpoint - GREY BACKGROUND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SUQLD-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1098" y="93095"/>
            <a:ext cx="1302698" cy="1214114"/>
          </a:xfrm>
          <a:prstGeom prst="rect">
            <a:avLst/>
          </a:prstGeom>
        </p:spPr>
      </p:pic>
      <p:pic>
        <p:nvPicPr>
          <p:cNvPr id="7" name="Picture 6" descr="mentorin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509706"/>
            <a:ext cx="2427737" cy="36576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801" y="1752600"/>
            <a:ext cx="7848600" cy="1477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aseline="30000" dirty="0" smtClean="0">
                <a:solidFill>
                  <a:schemeClr val="bg1"/>
                </a:solidFill>
                <a:latin typeface="Helvetica"/>
              </a:rPr>
              <a:t>Chaplains act as role models for</a:t>
            </a:r>
            <a:r>
              <a:rPr lang="en-US" sz="2400" dirty="0" smtClean="0">
                <a:solidFill>
                  <a:schemeClr val="bg1"/>
                </a:solidFill>
                <a:latin typeface="Helvetica"/>
              </a:rPr>
              <a:t> </a:t>
            </a:r>
            <a:r>
              <a:rPr lang="en-US" sz="2400" baseline="30000" dirty="0" smtClean="0">
                <a:solidFill>
                  <a:schemeClr val="bg1"/>
                </a:solidFill>
                <a:latin typeface="Helvetica"/>
              </a:rPr>
              <a:t>students, assisting them to develop</a:t>
            </a:r>
            <a:r>
              <a:rPr lang="en-US" sz="2400" dirty="0" smtClean="0">
                <a:solidFill>
                  <a:schemeClr val="bg1"/>
                </a:solidFill>
                <a:latin typeface="Helvetica"/>
              </a:rPr>
              <a:t> </a:t>
            </a:r>
            <a:r>
              <a:rPr lang="en-US" sz="2400" baseline="30000" dirty="0" smtClean="0">
                <a:solidFill>
                  <a:schemeClr val="bg1"/>
                </a:solidFill>
                <a:latin typeface="Helvetica"/>
              </a:rPr>
              <a:t>positive and</a:t>
            </a:r>
            <a:r>
              <a:rPr lang="en-US" sz="2400" dirty="0" smtClean="0">
                <a:solidFill>
                  <a:schemeClr val="bg1"/>
                </a:solidFill>
                <a:latin typeface="Helvetica"/>
              </a:rPr>
              <a:t> </a:t>
            </a:r>
            <a:r>
              <a:rPr lang="en-US" sz="2400" baseline="30000" dirty="0" smtClean="0">
                <a:solidFill>
                  <a:schemeClr val="bg1"/>
                </a:solidFill>
                <a:latin typeface="Helvetica"/>
              </a:rPr>
              <a:t>supportive</a:t>
            </a:r>
            <a:r>
              <a:rPr lang="en-US" sz="2400" dirty="0" smtClean="0">
                <a:solidFill>
                  <a:schemeClr val="bg1"/>
                </a:solidFill>
                <a:latin typeface="Helvetica"/>
              </a:rPr>
              <a:t> </a:t>
            </a:r>
            <a:r>
              <a:rPr lang="en-US" sz="2400" baseline="30000" dirty="0" smtClean="0">
                <a:solidFill>
                  <a:schemeClr val="bg1"/>
                </a:solidFill>
                <a:latin typeface="Helvetica"/>
              </a:rPr>
              <a:t>relationships.</a:t>
            </a:r>
            <a:r>
              <a:rPr lang="en-US" sz="2400" dirty="0" smtClean="0">
                <a:solidFill>
                  <a:schemeClr val="bg1"/>
                </a:solidFill>
                <a:latin typeface="Helvetica"/>
              </a:rPr>
              <a:t> </a:t>
            </a:r>
            <a:r>
              <a:rPr lang="en-US" sz="2400" baseline="30000" dirty="0" smtClean="0">
                <a:solidFill>
                  <a:schemeClr val="bg1"/>
                </a:solidFill>
                <a:latin typeface="Helvetica"/>
              </a:rPr>
              <a:t>Chaplains may also implement</a:t>
            </a:r>
            <a:r>
              <a:rPr lang="en-US" sz="2400" dirty="0" smtClean="0">
                <a:solidFill>
                  <a:schemeClr val="bg1"/>
                </a:solidFill>
                <a:latin typeface="Helvetica"/>
              </a:rPr>
              <a:t> </a:t>
            </a:r>
            <a:r>
              <a:rPr lang="en-US" sz="2400" baseline="30000" dirty="0" smtClean="0">
                <a:solidFill>
                  <a:schemeClr val="bg1"/>
                </a:solidFill>
                <a:latin typeface="Helvetica"/>
              </a:rPr>
              <a:t>mentoring programs, utilising resources and volunteers from the</a:t>
            </a:r>
            <a:r>
              <a:rPr lang="en-US" sz="2400" dirty="0" smtClean="0">
                <a:solidFill>
                  <a:schemeClr val="bg1"/>
                </a:solidFill>
                <a:latin typeface="Helvetica"/>
              </a:rPr>
              <a:t> </a:t>
            </a:r>
            <a:r>
              <a:rPr lang="en-US" sz="2400" baseline="30000" dirty="0" smtClean="0">
                <a:solidFill>
                  <a:schemeClr val="bg1"/>
                </a:solidFill>
                <a:latin typeface="Helvetica"/>
              </a:rPr>
              <a:t>local community.</a:t>
            </a:r>
          </a:p>
          <a:p>
            <a:endParaRPr lang="en-US" dirty="0"/>
          </a:p>
        </p:txBody>
      </p:sp>
      <p:pic>
        <p:nvPicPr>
          <p:cNvPr id="12" name="Picture 11" descr="Mentoring Image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2500" y="3251199"/>
            <a:ext cx="4838700" cy="3225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1485</TotalTime>
  <Words>1014</Words>
  <Application>Microsoft Macintosh PowerPoint</Application>
  <PresentationFormat>On-screen Show (4:3)</PresentationFormat>
  <Paragraphs>93</Paragraphs>
  <Slides>23</Slides>
  <Notes>6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</vt:vector>
  </TitlesOfParts>
  <Company>SU Qld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Laura Ludwig</dc:creator>
  <cp:lastModifiedBy>Laura Ludwig</cp:lastModifiedBy>
  <cp:revision>53</cp:revision>
  <dcterms:created xsi:type="dcterms:W3CDTF">2014-11-19T23:24:38Z</dcterms:created>
  <dcterms:modified xsi:type="dcterms:W3CDTF">2014-11-20T06:43:24Z</dcterms:modified>
</cp:coreProperties>
</file>